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59" r:id="rId4"/>
    <p:sldId id="270" r:id="rId5"/>
    <p:sldId id="271" r:id="rId6"/>
    <p:sldId id="282" r:id="rId7"/>
    <p:sldId id="262" r:id="rId8"/>
    <p:sldId id="265" r:id="rId9"/>
    <p:sldId id="272" r:id="rId10"/>
    <p:sldId id="283" r:id="rId11"/>
    <p:sldId id="257" r:id="rId12"/>
    <p:sldId id="267" r:id="rId13"/>
    <p:sldId id="276" r:id="rId14"/>
    <p:sldId id="274" r:id="rId15"/>
    <p:sldId id="277" r:id="rId16"/>
    <p:sldId id="266" r:id="rId17"/>
    <p:sldId id="273" r:id="rId18"/>
    <p:sldId id="263" r:id="rId19"/>
    <p:sldId id="268" r:id="rId20"/>
    <p:sldId id="269" r:id="rId21"/>
    <p:sldId id="26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>
      <p:cViewPr varScale="1">
        <p:scale>
          <a:sx n="88" d="100"/>
          <a:sy n="88" d="100"/>
        </p:scale>
        <p:origin x="-131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102D1-2C2A-4E5D-960C-177C5C561CCA}" type="datetimeFigureOut">
              <a:rPr lang="fr-FR" smtClean="0"/>
              <a:pPr/>
              <a:t>22/06/2018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26240-7070-4B23-8740-8FC7B410E86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00206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2820" b="14373"/>
          <a:stretch/>
        </p:blipFill>
        <p:spPr>
          <a:xfrm>
            <a:off x="2130242" y="1160748"/>
            <a:ext cx="7013757" cy="549869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331640" y="1119601"/>
            <a:ext cx="7647250" cy="41147"/>
          </a:xfrm>
          <a:prstGeom prst="rect">
            <a:avLst/>
          </a:prstGeom>
          <a:solidFill>
            <a:srgbClr val="B5CD2C"/>
          </a:solidFill>
          <a:ln>
            <a:noFill/>
          </a:ln>
          <a:effectLst/>
          <a:extLst/>
        </p:spPr>
        <p:txBody>
          <a:bodyPr vert="horz" wrap="square" lIns="82296" tIns="41148" rIns="82296" bIns="4114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900" b="0" i="0" u="none" strike="noStrike" cap="none" normalizeH="0" baseline="0">
              <a:ln>
                <a:noFill/>
              </a:ln>
              <a:solidFill>
                <a:srgbClr val="414141"/>
              </a:solidFill>
              <a:effectLst/>
              <a:latin typeface="Gill Sans Light" charset="0"/>
              <a:ea typeface="ヒラギノ角ゴ ProN W3" charset="0"/>
              <a:cs typeface="ヒラギノ角ゴ ProN W3" charset="0"/>
              <a:sym typeface="Gill Sans Light" charset="0"/>
            </a:endParaRPr>
          </a:p>
        </p:txBody>
      </p:sp>
      <p:pic>
        <p:nvPicPr>
          <p:cNvPr id="9" name="Image 8" descr="logo-anr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037" y="116633"/>
            <a:ext cx="824199" cy="3526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auto">
          <a:xfrm>
            <a:off x="0" y="6410131"/>
            <a:ext cx="9144000" cy="447869"/>
          </a:xfrm>
          <a:prstGeom prst="rect">
            <a:avLst/>
          </a:prstGeom>
          <a:solidFill>
            <a:srgbClr val="9D2D60"/>
          </a:solidFill>
          <a:ln>
            <a:noFill/>
          </a:ln>
          <a:effectLst/>
          <a:extLst/>
        </p:spPr>
        <p:txBody>
          <a:bodyPr vert="horz" wrap="square" lIns="82296" tIns="41148" rIns="82296" bIns="4114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900" b="0" i="0" u="none" strike="noStrike" cap="none" normalizeH="0" baseline="0">
              <a:ln>
                <a:noFill/>
              </a:ln>
              <a:solidFill>
                <a:srgbClr val="414141"/>
              </a:solidFill>
              <a:effectLst/>
              <a:latin typeface="Gill Sans Light" charset="0"/>
              <a:ea typeface="ヒラギノ角ゴ ProN W3" charset="0"/>
              <a:cs typeface="ヒラギノ角ゴ ProN W3" charset="0"/>
              <a:sym typeface="Gill Sans Light" charset="0"/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4"/>
          </p:nvPr>
        </p:nvSpPr>
        <p:spPr>
          <a:xfrm>
            <a:off x="306241" y="6453336"/>
            <a:ext cx="1025399" cy="36004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8315751" y="6453337"/>
            <a:ext cx="663139" cy="36004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  <a:latin typeface="+mn-lt"/>
                <a:cs typeface="Arial"/>
              </a:defRPr>
            </a:lvl1pPr>
          </a:lstStyle>
          <a:p>
            <a:fld id="{4ED5D1B7-64FE-7A4A-B81C-49A322E452A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Image 12" descr="logo_web.ps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6" y="0"/>
            <a:ext cx="1487041" cy="1487041"/>
          </a:xfrm>
          <a:prstGeom prst="rect">
            <a:avLst/>
          </a:prstGeom>
        </p:spPr>
      </p:pic>
      <p:pic>
        <p:nvPicPr>
          <p:cNvPr id="14" name="Imag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751" y="507166"/>
            <a:ext cx="578770" cy="5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484465" y="6451502"/>
            <a:ext cx="6708572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16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280244" y="1341895"/>
            <a:ext cx="7632908" cy="475027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B52960"/>
              </a:buClr>
              <a:buSzPct val="125000"/>
              <a:buFont typeface="Arial" pitchFamily="34" charset="0"/>
              <a:buChar char="•"/>
              <a:defRPr/>
            </a:lvl1pPr>
            <a:lvl2pPr>
              <a:buClr>
                <a:srgbClr val="99CC00"/>
              </a:buClr>
              <a:defRPr/>
            </a:lvl2pPr>
            <a:lvl3pPr marL="1143000" indent="-228600">
              <a:buClr>
                <a:srgbClr val="B52960"/>
              </a:buClr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Ø"/>
              <a:defRPr/>
            </a:lvl4pPr>
            <a:lvl5pPr marL="2057400" indent="-2286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17" name="Espace réservé du texte 27"/>
          <p:cNvSpPr>
            <a:spLocks noGrp="1"/>
          </p:cNvSpPr>
          <p:nvPr>
            <p:ph type="body" sz="quarter" idx="13" hasCustomPrompt="1"/>
          </p:nvPr>
        </p:nvSpPr>
        <p:spPr>
          <a:xfrm>
            <a:off x="1227175" y="188595"/>
            <a:ext cx="6945225" cy="842963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buNone/>
              <a:defRPr sz="3600" b="1">
                <a:solidFill>
                  <a:srgbClr val="9D2D60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pic>
        <p:nvPicPr>
          <p:cNvPr id="19" name="Image 18" descr="280px-Université_de_Mons_(logo)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12" y="2440957"/>
            <a:ext cx="972463" cy="507071"/>
          </a:xfrm>
          <a:prstGeom prst="rect">
            <a:avLst/>
          </a:prstGeom>
        </p:spPr>
      </p:pic>
      <p:pic>
        <p:nvPicPr>
          <p:cNvPr id="20" name="Image 19" descr="logo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49" y="2996952"/>
            <a:ext cx="706317" cy="530093"/>
          </a:xfrm>
          <a:prstGeom prst="rect">
            <a:avLst/>
          </a:prstGeom>
        </p:spPr>
      </p:pic>
      <p:pic>
        <p:nvPicPr>
          <p:cNvPr id="21" name="Image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54" y="3717031"/>
            <a:ext cx="710299" cy="23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63" y="4122382"/>
            <a:ext cx="707787" cy="58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49" y="1844824"/>
            <a:ext cx="733901" cy="4744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1671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2820" b="14373"/>
          <a:stretch/>
        </p:blipFill>
        <p:spPr>
          <a:xfrm>
            <a:off x="2130242" y="1160748"/>
            <a:ext cx="7013757" cy="54986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1331640" y="1119601"/>
            <a:ext cx="7647250" cy="41147"/>
          </a:xfrm>
          <a:prstGeom prst="rect">
            <a:avLst/>
          </a:prstGeom>
          <a:solidFill>
            <a:srgbClr val="B5CD2C"/>
          </a:solidFill>
          <a:ln>
            <a:noFill/>
          </a:ln>
          <a:effectLst/>
          <a:extLst/>
        </p:spPr>
        <p:txBody>
          <a:bodyPr vert="horz" wrap="square" lIns="82296" tIns="41148" rIns="82296" bIns="4114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900" b="0" i="0" u="none" strike="noStrike" cap="none" normalizeH="0" baseline="0">
              <a:ln>
                <a:noFill/>
              </a:ln>
              <a:solidFill>
                <a:srgbClr val="414141"/>
              </a:solidFill>
              <a:effectLst/>
              <a:latin typeface="Gill Sans Light" charset="0"/>
              <a:ea typeface="ヒラギノ角ゴ ProN W3" charset="0"/>
              <a:cs typeface="ヒラギノ角ゴ ProN W3" charset="0"/>
              <a:sym typeface="Gill Sans Light" charset="0"/>
            </a:endParaRPr>
          </a:p>
        </p:txBody>
      </p:sp>
      <p:pic>
        <p:nvPicPr>
          <p:cNvPr id="15" name="Image 14" descr="logo-anr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037" y="116633"/>
            <a:ext cx="824199" cy="352684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 bwMode="auto">
          <a:xfrm>
            <a:off x="0" y="6410131"/>
            <a:ext cx="9144000" cy="447869"/>
          </a:xfrm>
          <a:prstGeom prst="rect">
            <a:avLst/>
          </a:prstGeom>
          <a:solidFill>
            <a:srgbClr val="9D2D60"/>
          </a:solidFill>
          <a:ln>
            <a:noFill/>
          </a:ln>
          <a:effectLst/>
          <a:extLst/>
        </p:spPr>
        <p:txBody>
          <a:bodyPr vert="horz" wrap="square" lIns="82296" tIns="41148" rIns="82296" bIns="4114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822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900" b="0" i="0" u="none" strike="noStrike" cap="none" normalizeH="0" baseline="0">
              <a:ln>
                <a:noFill/>
              </a:ln>
              <a:solidFill>
                <a:srgbClr val="414141"/>
              </a:solidFill>
              <a:effectLst/>
              <a:latin typeface="Gill Sans Light" charset="0"/>
              <a:ea typeface="ヒラギノ角ゴ ProN W3" charset="0"/>
              <a:cs typeface="ヒラギノ角ゴ ProN W3" charset="0"/>
              <a:sym typeface="Gill Sans Light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>
          <a:xfrm>
            <a:off x="306241" y="6453336"/>
            <a:ext cx="1025399" cy="36004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+mn-lt"/>
                <a:cs typeface="Arial"/>
              </a:defRPr>
            </a:lvl1pPr>
          </a:lstStyle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8315751" y="6453337"/>
            <a:ext cx="663139" cy="36004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FFFFFF"/>
                </a:solidFill>
                <a:latin typeface="+mn-lt"/>
                <a:cs typeface="Arial"/>
              </a:defRPr>
            </a:lvl1pPr>
          </a:lstStyle>
          <a:p>
            <a:fld id="{4ED5D1B7-64FE-7A4A-B81C-49A322E452A1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2" name="Image 1" descr="logo_web.psd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6" y="0"/>
            <a:ext cx="1487041" cy="1487041"/>
          </a:xfrm>
          <a:prstGeom prst="rect">
            <a:avLst/>
          </a:prstGeom>
        </p:spPr>
      </p:pic>
      <p:pic>
        <p:nvPicPr>
          <p:cNvPr id="9218" name="Imag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751" y="507166"/>
            <a:ext cx="578770" cy="58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484465" y="6451502"/>
            <a:ext cx="6708572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  <p:pic>
        <p:nvPicPr>
          <p:cNvPr id="27" name="Image 26" descr="280px-Université_de_Mons_(logo).png"/>
          <p:cNvPicPr>
            <a:picLocks noChangeAspect="1"/>
          </p:cNvPicPr>
          <p:nvPr userDrawn="1"/>
        </p:nvPicPr>
        <p:blipFill>
          <a:blip r:embed="rId6" cstate="print">
            <a:alphaModFix amt="2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68" y="2437784"/>
            <a:ext cx="978550" cy="510244"/>
          </a:xfrm>
          <a:prstGeom prst="rect">
            <a:avLst/>
          </a:prstGeom>
        </p:spPr>
      </p:pic>
      <p:pic>
        <p:nvPicPr>
          <p:cNvPr id="30" name="Image 29" descr="logo.png"/>
          <p:cNvPicPr>
            <a:picLocks noChangeAspect="1"/>
          </p:cNvPicPr>
          <p:nvPr userDrawn="1"/>
        </p:nvPicPr>
        <p:blipFill>
          <a:blip r:embed="rId7" cstate="print">
            <a:alphaModFix amt="2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09" y="2996951"/>
            <a:ext cx="706317" cy="530093"/>
          </a:xfrm>
          <a:prstGeom prst="rect">
            <a:avLst/>
          </a:prstGeom>
        </p:spPr>
      </p:pic>
      <p:pic>
        <p:nvPicPr>
          <p:cNvPr id="31" name="Image 2"/>
          <p:cNvPicPr>
            <a:picLocks noChangeAspect="1"/>
          </p:cNvPicPr>
          <p:nvPr userDrawn="1"/>
        </p:nvPicPr>
        <p:blipFill>
          <a:blip r:embed="rId8" cstate="print">
            <a:alphaModFix amt="2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69" y="3717032"/>
            <a:ext cx="702776" cy="23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14"/>
          <p:cNvPicPr>
            <a:picLocks noChangeAspect="1"/>
          </p:cNvPicPr>
          <p:nvPr userDrawn="1"/>
        </p:nvPicPr>
        <p:blipFill>
          <a:blip r:embed="rId9" cstate="print">
            <a:alphaModFix amt="2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30" y="4115058"/>
            <a:ext cx="716305" cy="596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280244" y="1341895"/>
            <a:ext cx="7632908" cy="475027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B52960"/>
              </a:buClr>
              <a:buSzPct val="125000"/>
              <a:buFont typeface="Arial" pitchFamily="34" charset="0"/>
              <a:buChar char="•"/>
              <a:defRPr/>
            </a:lvl1pPr>
            <a:lvl2pPr>
              <a:buClr>
                <a:srgbClr val="99CC00"/>
              </a:buClr>
              <a:defRPr/>
            </a:lvl2pPr>
            <a:lvl3pPr marL="1143000" indent="-228600">
              <a:buClr>
                <a:srgbClr val="B52960"/>
              </a:buClr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Ø"/>
              <a:defRPr/>
            </a:lvl4pPr>
            <a:lvl5pPr marL="2057400" indent="-2286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err="1"/>
              <a:t>Cliquez</a:t>
            </a:r>
            <a:r>
              <a:rPr lang="en-US" dirty="0"/>
              <a:t>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13" hasCustomPrompt="1"/>
          </p:nvPr>
        </p:nvSpPr>
        <p:spPr>
          <a:xfrm>
            <a:off x="1227175" y="188595"/>
            <a:ext cx="6945225" cy="842963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3600" b="1">
                <a:solidFill>
                  <a:srgbClr val="9D2D60"/>
                </a:solidFill>
              </a:defRPr>
            </a:lvl1pPr>
          </a:lstStyle>
          <a:p>
            <a:pPr lvl="0"/>
            <a:r>
              <a:rPr lang="fr-FR" dirty="0"/>
              <a:t>Titre de la diapositive</a:t>
            </a:r>
          </a:p>
        </p:txBody>
      </p:sp>
      <p:pic>
        <p:nvPicPr>
          <p:cNvPr id="18" name="Image 17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49" y="1844824"/>
            <a:ext cx="733901" cy="4744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44877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6859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484465" y="1865176"/>
            <a:ext cx="6945225" cy="2931195"/>
          </a:xfrm>
        </p:spPr>
        <p:txBody>
          <a:bodyPr/>
          <a:lstStyle/>
          <a:p>
            <a:pPr algn="ctr"/>
            <a:r>
              <a:rPr lang="fr-FR" sz="5400" dirty="0"/>
              <a:t>THEMPPO</a:t>
            </a:r>
          </a:p>
          <a:p>
            <a:pPr algn="ctr"/>
            <a:r>
              <a:rPr lang="fr-FR" sz="2800" b="0" dirty="0"/>
              <a:t>(</a:t>
            </a:r>
            <a:r>
              <a:rPr lang="fr-FR" sz="2800" dirty="0" err="1"/>
              <a:t>THEM</a:t>
            </a:r>
            <a:r>
              <a:rPr lang="fr-FR" sz="2800" b="0" dirty="0" err="1"/>
              <a:t>atique</a:t>
            </a:r>
            <a:r>
              <a:rPr lang="fr-FR" sz="2800" b="0" dirty="0"/>
              <a:t> </a:t>
            </a:r>
            <a:r>
              <a:rPr lang="fr-FR" sz="2800" dirty="0"/>
              <a:t>P</a:t>
            </a:r>
            <a:r>
              <a:rPr lang="fr-FR" sz="2800" b="0" dirty="0"/>
              <a:t>rosodie et </a:t>
            </a:r>
            <a:r>
              <a:rPr lang="fr-FR" sz="2800" dirty="0"/>
              <a:t>P</a:t>
            </a:r>
            <a:r>
              <a:rPr lang="fr-FR" sz="2800" b="0" dirty="0"/>
              <a:t>roduction </a:t>
            </a:r>
            <a:r>
              <a:rPr lang="fr-FR" sz="2800" dirty="0"/>
              <a:t>O</a:t>
            </a:r>
            <a:r>
              <a:rPr lang="fr-FR" sz="2800" b="0" dirty="0"/>
              <a:t>rale)</a:t>
            </a:r>
          </a:p>
          <a:p>
            <a:pPr algn="ctr"/>
            <a:r>
              <a:rPr lang="fr-FR" dirty="0"/>
              <a:t>-</a:t>
            </a:r>
          </a:p>
          <a:p>
            <a:pPr algn="ctr"/>
            <a:r>
              <a:rPr lang="fr-FR" dirty="0"/>
              <a:t>Perspectives scientifiques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1057226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27435BC6-7783-4B29-9775-AB371D9258E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0A2972AB-72DC-492C-9CD0-32084538C0A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E76E3D04-7C30-4F8F-9910-0A916C79E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5BB44AB3-BB54-42F5-AAB9-4444C6F194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27175" y="259473"/>
            <a:ext cx="6945225" cy="772085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         Formation des formateurs</a:t>
            </a:r>
          </a:p>
        </p:txBody>
      </p:sp>
      <p:sp>
        <p:nvSpPr>
          <p:cNvPr id="17" name="Espace réservé du contenu 1">
            <a:extLst>
              <a:ext uri="{FF2B5EF4-FFF2-40B4-BE49-F238E27FC236}">
                <a16:creationId xmlns="" xmlns:a16="http://schemas.microsoft.com/office/drawing/2014/main" id="{84A935DE-4642-441B-A2C7-5CDB23F7DA3C}"/>
              </a:ext>
            </a:extLst>
          </p:cNvPr>
          <p:cNvSpPr txBox="1">
            <a:spLocks/>
          </p:cNvSpPr>
          <p:nvPr/>
        </p:nvSpPr>
        <p:spPr>
          <a:xfrm>
            <a:off x="1642398" y="1493168"/>
            <a:ext cx="7330474" cy="46805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B52960"/>
              </a:buClr>
              <a:buSzPct val="12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9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B5296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fr-FR" sz="2400" dirty="0"/>
          </a:p>
          <a:p>
            <a:pPr marL="0" indent="0">
              <a:buFont typeface="Arial" pitchFamily="34" charset="0"/>
              <a:buNone/>
            </a:pPr>
            <a:r>
              <a:rPr lang="fr-FR" sz="2400" b="1" dirty="0"/>
              <a:t>Le corps engagé : </a:t>
            </a:r>
          </a:p>
          <a:p>
            <a:r>
              <a:rPr lang="fr-FR" sz="2400" dirty="0"/>
              <a:t>Activités autour du corps en déplacement, du corps en mouvement sur place et orienté dans l’espace</a:t>
            </a:r>
          </a:p>
          <a:p>
            <a:r>
              <a:rPr lang="fr-FR" sz="2400" dirty="0"/>
              <a:t>Travail sur les zones d’engagement.</a:t>
            </a:r>
          </a:p>
        </p:txBody>
      </p:sp>
      <p:sp>
        <p:nvSpPr>
          <p:cNvPr id="18" name="Espace réservé du texte 2">
            <a:extLst>
              <a:ext uri="{FF2B5EF4-FFF2-40B4-BE49-F238E27FC236}">
                <a16:creationId xmlns="" xmlns:a16="http://schemas.microsoft.com/office/drawing/2014/main" id="{2641171D-0EF6-41CD-93BE-6AF39211375E}"/>
              </a:ext>
            </a:extLst>
          </p:cNvPr>
          <p:cNvSpPr txBox="1">
            <a:spLocks/>
          </p:cNvSpPr>
          <p:nvPr/>
        </p:nvSpPr>
        <p:spPr>
          <a:xfrm>
            <a:off x="1379575" y="340995"/>
            <a:ext cx="6945225" cy="842963"/>
          </a:xfrm>
          <a:prstGeom prst="rect">
            <a:avLst/>
          </a:prstGeom>
        </p:spPr>
        <p:txBody>
          <a:bodyPr anchor="b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>
                <a:solidFill>
                  <a:srgbClr val="9D2D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21" name="Espace réservé du numéro de diapositive 5">
            <a:extLst>
              <a:ext uri="{FF2B5EF4-FFF2-40B4-BE49-F238E27FC236}">
                <a16:creationId xmlns="" xmlns:a16="http://schemas.microsoft.com/office/drawing/2014/main" id="{5A360742-9C60-4461-9D68-84C6F4E853BC}"/>
              </a:ext>
            </a:extLst>
          </p:cNvPr>
          <p:cNvSpPr txBox="1">
            <a:spLocks/>
          </p:cNvSpPr>
          <p:nvPr/>
        </p:nvSpPr>
        <p:spPr>
          <a:xfrm>
            <a:off x="8468151" y="6605737"/>
            <a:ext cx="663139" cy="36004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D5D1B7-64FE-7A4A-B81C-49A322E452A1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217461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AFEEL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1026" name="Picture 2" descr="https://lh6.googleusercontent.com/y83i_YxdxSTryT1-3tfm2ETTNO7jfZTcr0-7hYaqOw-HKmXff2_8jdVlyJn9AeJ4OcyIUNV3JUGsbkS0mODZ-jrQ813hvowDzdC0H1oY6H9_txqMMvOLmvJdyI765D6ZYmtPxAmtdyk">
            <a:extLst>
              <a:ext uri="{FF2B5EF4-FFF2-40B4-BE49-F238E27FC236}">
                <a16:creationId xmlns="" xmlns:a16="http://schemas.microsoft.com/office/drawing/2014/main" id="{0404AFB9-CBAA-446B-8132-4B51DCB5E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706" y="2636912"/>
            <a:ext cx="2282587" cy="29523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4D5040B2-ECCB-486E-8670-110FDEAC6F5E}"/>
              </a:ext>
            </a:extLst>
          </p:cNvPr>
          <p:cNvSpPr txBox="1"/>
          <p:nvPr/>
        </p:nvSpPr>
        <p:spPr>
          <a:xfrm>
            <a:off x="1200847" y="4866210"/>
            <a:ext cx="2129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err="1">
                <a:solidFill>
                  <a:srgbClr val="92D050"/>
                </a:solidFill>
              </a:rPr>
              <a:t>A</a:t>
            </a:r>
            <a:r>
              <a:rPr lang="fr-FR" sz="3200" b="1" dirty="0" err="1"/>
              <a:t>wareness</a:t>
            </a:r>
            <a:endParaRPr lang="fr-FR" sz="3200" b="1" dirty="0"/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15A38543-52FA-4682-9677-7F44FF2F3118}"/>
              </a:ext>
            </a:extLst>
          </p:cNvPr>
          <p:cNvSpPr txBox="1"/>
          <p:nvPr/>
        </p:nvSpPr>
        <p:spPr>
          <a:xfrm>
            <a:off x="1850988" y="2756247"/>
            <a:ext cx="2129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92D050"/>
                </a:solidFill>
              </a:rPr>
              <a:t>F</a:t>
            </a:r>
            <a:r>
              <a:rPr lang="fr-FR" sz="3200" b="1" dirty="0"/>
              <a:t>ocus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F05F8AB8-D78C-4A18-B090-72E1E4803900}"/>
              </a:ext>
            </a:extLst>
          </p:cNvPr>
          <p:cNvSpPr txBox="1"/>
          <p:nvPr/>
        </p:nvSpPr>
        <p:spPr>
          <a:xfrm>
            <a:off x="3980642" y="1421517"/>
            <a:ext cx="2129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92D050"/>
                </a:solidFill>
              </a:rPr>
              <a:t>E</a:t>
            </a:r>
            <a:r>
              <a:rPr lang="fr-FR" sz="3200" b="1" dirty="0"/>
              <a:t>nergy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C9CBC910-96FA-4302-A887-D8EB058E3BEC}"/>
              </a:ext>
            </a:extLst>
          </p:cNvPr>
          <p:cNvSpPr txBox="1"/>
          <p:nvPr/>
        </p:nvSpPr>
        <p:spPr>
          <a:xfrm>
            <a:off x="6402786" y="3140968"/>
            <a:ext cx="2129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92D050"/>
                </a:solidFill>
              </a:rPr>
              <a:t>E</a:t>
            </a:r>
            <a:r>
              <a:rPr lang="fr-FR" sz="3200" b="1" dirty="0"/>
              <a:t>motion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B37D98A7-C76D-45EE-BB41-FD151D354EEA}"/>
              </a:ext>
            </a:extLst>
          </p:cNvPr>
          <p:cNvSpPr txBox="1"/>
          <p:nvPr/>
        </p:nvSpPr>
        <p:spPr>
          <a:xfrm>
            <a:off x="6228184" y="5087778"/>
            <a:ext cx="2129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err="1">
                <a:solidFill>
                  <a:srgbClr val="92D050"/>
                </a:solidFill>
              </a:rPr>
              <a:t>L</a:t>
            </a:r>
            <a:r>
              <a:rPr lang="fr-FR" sz="3200" b="1" dirty="0" err="1"/>
              <a:t>iberation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3193405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280244" y="1556792"/>
            <a:ext cx="7632908" cy="4535374"/>
          </a:xfrm>
        </p:spPr>
        <p:txBody>
          <a:bodyPr/>
          <a:lstStyle/>
          <a:p>
            <a:r>
              <a:rPr lang="fr-FR" dirty="0"/>
              <a:t>10 vidéos </a:t>
            </a:r>
          </a:p>
          <a:p>
            <a:pPr lvl="1"/>
            <a:r>
              <a:rPr lang="fr-FR" dirty="0"/>
              <a:t>Finalisées : </a:t>
            </a:r>
          </a:p>
          <a:p>
            <a:pPr lvl="2"/>
            <a:r>
              <a:rPr lang="fr-FR" dirty="0"/>
              <a:t>Teaser posture + activité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Mais aussi à Distance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9570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280244" y="1556792"/>
            <a:ext cx="7632908" cy="4535374"/>
          </a:xfrm>
        </p:spPr>
        <p:txBody>
          <a:bodyPr/>
          <a:lstStyle/>
          <a:p>
            <a:r>
              <a:rPr lang="fr-FR" dirty="0"/>
              <a:t>10 vidéos </a:t>
            </a:r>
          </a:p>
          <a:p>
            <a:pPr lvl="1"/>
            <a:r>
              <a:rPr lang="fr-FR" dirty="0"/>
              <a:t>En cours : </a:t>
            </a:r>
          </a:p>
          <a:p>
            <a:pPr lvl="2"/>
            <a:r>
              <a:rPr lang="fr-FR" dirty="0"/>
              <a:t>Teaser </a:t>
            </a:r>
            <a:r>
              <a:rPr lang="fr-FR" dirty="0" err="1"/>
              <a:t>breathing</a:t>
            </a:r>
            <a:r>
              <a:rPr lang="fr-FR" dirty="0"/>
              <a:t> + 3 activités</a:t>
            </a:r>
          </a:p>
          <a:p>
            <a:pPr lvl="2"/>
            <a:r>
              <a:rPr lang="fr-FR" dirty="0"/>
              <a:t>Teaser articulation + 3 activités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Mais aussi à Distance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2889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280244" y="1556792"/>
            <a:ext cx="7632908" cy="4535374"/>
          </a:xfrm>
        </p:spPr>
        <p:txBody>
          <a:bodyPr/>
          <a:lstStyle/>
          <a:p>
            <a:r>
              <a:rPr lang="fr-FR" dirty="0"/>
              <a:t>à suivre :</a:t>
            </a:r>
          </a:p>
          <a:p>
            <a:pPr lvl="1"/>
            <a:r>
              <a:rPr lang="fr-FR" dirty="0"/>
              <a:t>une vidéo pour chaque approche</a:t>
            </a:r>
          </a:p>
          <a:p>
            <a:pPr lvl="1"/>
            <a:r>
              <a:rPr lang="fr-FR" dirty="0"/>
              <a:t>création d’un parcours en ligne avec intégration des vidéos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Mais aussi à Distance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01451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Mais aussi à Distance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8" name="Espace réservé du contenu 1">
            <a:extLst>
              <a:ext uri="{FF2B5EF4-FFF2-40B4-BE49-F238E27FC236}">
                <a16:creationId xmlns="" xmlns:a16="http://schemas.microsoft.com/office/drawing/2014/main" id="{619A94F0-CBBD-4DB2-9741-BB785BE386DE}"/>
              </a:ext>
            </a:extLst>
          </p:cNvPr>
          <p:cNvSpPr txBox="1">
            <a:spLocks/>
          </p:cNvSpPr>
          <p:nvPr/>
        </p:nvSpPr>
        <p:spPr>
          <a:xfrm>
            <a:off x="1547664" y="2376226"/>
            <a:ext cx="7236341" cy="26642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B52960"/>
              </a:buClr>
              <a:buSzPct val="12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9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B5296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400" i="1" dirty="0"/>
              <a:t>« Il s’agit incontestablement d’une action fortement «innovante» d’</a:t>
            </a:r>
            <a:r>
              <a:rPr lang="fr-FR" sz="2400" i="1" dirty="0" err="1"/>
              <a:t>Innovalangues</a:t>
            </a:r>
            <a:r>
              <a:rPr lang="fr-FR" sz="2400" i="1" dirty="0"/>
              <a:t>, qui a toutes les chances d’être affichée pour vanter la multimodalité et l’originalité du projet dans son intégralité »</a:t>
            </a:r>
          </a:p>
          <a:p>
            <a:pPr marL="0" indent="0" algn="ctr">
              <a:buNone/>
            </a:pPr>
            <a:endParaRPr lang="fr-FR" sz="2400" i="1" dirty="0"/>
          </a:p>
          <a:p>
            <a:pPr marL="0" indent="0" algn="r">
              <a:buNone/>
            </a:pPr>
            <a:r>
              <a:rPr lang="fr-FR" sz="1800" i="1" dirty="0"/>
              <a:t>JR </a:t>
            </a:r>
            <a:r>
              <a:rPr lang="fr-FR" sz="1800" i="1" dirty="0" err="1"/>
              <a:t>Lapaire</a:t>
            </a:r>
            <a:r>
              <a:rPr lang="fr-FR" sz="1800" i="1" dirty="0"/>
              <a:t> – Rapport scientifique sur les vidéos,</a:t>
            </a:r>
          </a:p>
          <a:p>
            <a:pPr marL="0" indent="0" algn="r">
              <a:buNone/>
            </a:pPr>
            <a:r>
              <a:rPr lang="fr-FR" sz="1800" i="1" dirty="0"/>
              <a:t>Novembre 2017</a:t>
            </a:r>
          </a:p>
          <a:p>
            <a:endParaRPr lang="fr-FR" sz="2000" dirty="0">
              <a:effectLst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85208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800419" y="1988840"/>
            <a:ext cx="7178471" cy="4104456"/>
          </a:xfrm>
        </p:spPr>
        <p:txBody>
          <a:bodyPr/>
          <a:lstStyle/>
          <a:p>
            <a:r>
              <a:rPr lang="en-US" sz="2400" b="1" dirty="0"/>
              <a:t>Drama in Education days 2018 </a:t>
            </a:r>
            <a:r>
              <a:rPr lang="en-US" sz="2400" dirty="0"/>
              <a:t>- Constance, </a:t>
            </a:r>
            <a:r>
              <a:rPr lang="en-US" sz="2400" dirty="0" err="1"/>
              <a:t>Allemagne</a:t>
            </a:r>
            <a:r>
              <a:rPr lang="en-US" sz="2400" dirty="0"/>
              <a:t>, </a:t>
            </a:r>
            <a:r>
              <a:rPr lang="en-US" sz="2400" dirty="0" err="1"/>
              <a:t>juillet</a:t>
            </a:r>
            <a:r>
              <a:rPr lang="en-US" sz="2400" dirty="0"/>
              <a:t> 2018 :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400" i="1" dirty="0"/>
              <a:t> Embodying Language -  ‘</a:t>
            </a:r>
            <a:r>
              <a:rPr lang="en-US" sz="2400" dirty="0"/>
              <a:t>theatre in the language classroom. An improvisational approach to body and voice’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“</a:t>
            </a:r>
            <a:r>
              <a:rPr lang="en-US" sz="2400" b="1" dirty="0" err="1"/>
              <a:t>Mettre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scène </a:t>
            </a:r>
            <a:r>
              <a:rPr lang="en-US" sz="2400" b="1" dirty="0" err="1"/>
              <a:t>une</a:t>
            </a:r>
            <a:r>
              <a:rPr lang="en-US" sz="2400" b="1" dirty="0"/>
              <a:t> parole </a:t>
            </a:r>
            <a:r>
              <a:rPr lang="en-US" sz="2400" b="1" dirty="0" err="1"/>
              <a:t>incarnée</a:t>
            </a:r>
            <a:r>
              <a:rPr lang="en-US" sz="2400" b="1" dirty="0"/>
              <a:t>”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sz="2400" dirty="0"/>
              <a:t> Formations de </a:t>
            </a:r>
            <a:r>
              <a:rPr lang="en-US" sz="2400" dirty="0" err="1"/>
              <a:t>formateurs</a:t>
            </a:r>
            <a:r>
              <a:rPr lang="en-US" sz="2400" dirty="0"/>
              <a:t>, UGA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Vers une mise en scène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16</a:t>
            </a:fld>
            <a:endParaRPr lang="fr-FR" dirty="0"/>
          </a:p>
        </p:txBody>
      </p:sp>
      <p:pic>
        <p:nvPicPr>
          <p:cNvPr id="2050" name="Picture 2" descr="https://lh6.googleusercontent.com/-GYRjWYmxgeywAtTtkkiyJtVWWCKUgmJ9Wp05jWRN4prZJforzmyUGSBVAxaP_-_9QyW9RyGA0kt7l23bLwLY9F1-71ETx24L3731_vnMhkOyNtuH2E-NOOLYTx6Ure1Q9Zok9jyah8">
            <a:extLst>
              <a:ext uri="{FF2B5EF4-FFF2-40B4-BE49-F238E27FC236}">
                <a16:creationId xmlns="" xmlns:a16="http://schemas.microsoft.com/office/drawing/2014/main" id="{97815A1F-2BE3-47A3-B7FD-578587888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41" y="5407403"/>
            <a:ext cx="1116124" cy="576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93117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Vers une mise en scène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17</a:t>
            </a:fld>
            <a:endParaRPr lang="fr-FR" dirty="0"/>
          </a:p>
        </p:txBody>
      </p:sp>
      <p:pic>
        <p:nvPicPr>
          <p:cNvPr id="2052" name="Picture 4" descr="https://lh5.googleusercontent.com/sHmUcC-oF76r43Rb9GUnU2b5pNZM-fd7EbzxaFtRh4-3-LpUbFOvfOTQPfSVglLv5zoTdGZp2NAdyunj3IkF6-jgwqsLUchQwSUahwCWghC9-ZDfvUcU9KhyQirlr7BihQzdQTSi1bA">
            <a:extLst>
              <a:ext uri="{FF2B5EF4-FFF2-40B4-BE49-F238E27FC236}">
                <a16:creationId xmlns="" xmlns:a16="http://schemas.microsoft.com/office/drawing/2014/main" id="{14413286-60EC-45C7-AA3E-C6DA15819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52" y="5013176"/>
            <a:ext cx="1075378" cy="11678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contenu 1">
            <a:extLst>
              <a:ext uri="{FF2B5EF4-FFF2-40B4-BE49-F238E27FC236}">
                <a16:creationId xmlns="" xmlns:a16="http://schemas.microsoft.com/office/drawing/2014/main" id="{47F4AF96-5DF5-4B13-B96B-7A243769DF82}"/>
              </a:ext>
            </a:extLst>
          </p:cNvPr>
          <p:cNvSpPr txBox="1">
            <a:spLocks/>
          </p:cNvSpPr>
          <p:nvPr/>
        </p:nvSpPr>
        <p:spPr>
          <a:xfrm>
            <a:off x="1586407" y="1556793"/>
            <a:ext cx="7236341" cy="44644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B52960"/>
              </a:buClr>
              <a:buSzPct val="125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9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B5296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b="1" dirty="0"/>
              <a:t>Summer </a:t>
            </a:r>
            <a:r>
              <a:rPr lang="fr-FR" sz="2200" b="1" dirty="0" err="1"/>
              <a:t>school</a:t>
            </a:r>
            <a:r>
              <a:rPr lang="fr-FR" sz="2200" b="1" dirty="0"/>
              <a:t>  « </a:t>
            </a:r>
            <a:r>
              <a:rPr lang="en-US" sz="2200" dirty="0"/>
              <a:t>The role of drama in higher and adult language education: teacher training and the challenges of inclusion</a:t>
            </a:r>
            <a:r>
              <a:rPr lang="fr-FR" sz="2200" b="1" dirty="0"/>
              <a:t> »</a:t>
            </a:r>
            <a:r>
              <a:rPr lang="en-US" sz="2200" dirty="0"/>
              <a:t> </a:t>
            </a:r>
            <a:r>
              <a:rPr lang="fr-FR" sz="2200" b="1" dirty="0"/>
              <a:t>- Volet THEMPPO, Grenoble,  février 2019</a:t>
            </a:r>
            <a:r>
              <a:rPr lang="fr-FR" sz="2200" dirty="0"/>
              <a:t> :</a:t>
            </a:r>
          </a:p>
          <a:p>
            <a:pPr lvl="1"/>
            <a:r>
              <a:rPr lang="fr-FR" sz="2000" dirty="0"/>
              <a:t>“Mettre en scène une parole incarnée”  - des approches THEMPPO dans un cadre théâtral qui raconte l’évolution langagière de l’enfant des premiers sons, au babillage, aux premiers mots jusqu’à l’acquisition de la syntaxe.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/>
              <a:t>Un support scientifique aux activités pratiques avec les interventions d’Avril</a:t>
            </a:r>
          </a:p>
          <a:p>
            <a:pPr marL="457200" lvl="1" indent="0">
              <a:buNone/>
            </a:pPr>
            <a:endParaRPr lang="fr-FR" sz="2000" dirty="0"/>
          </a:p>
          <a:p>
            <a:pPr lvl="1"/>
            <a:r>
              <a:rPr lang="fr-FR" sz="2000" dirty="0"/>
              <a:t>Une création théâtrale basée sur le travail des quatre jours du Volet THEMPPO</a:t>
            </a:r>
            <a:endParaRPr lang="fr-FR" sz="20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69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484465" y="2874069"/>
            <a:ext cx="6945225" cy="842963"/>
          </a:xfrm>
        </p:spPr>
        <p:txBody>
          <a:bodyPr/>
          <a:lstStyle/>
          <a:p>
            <a:pPr algn="ctr"/>
            <a:r>
              <a:rPr lang="fr-FR" sz="4400" dirty="0"/>
              <a:t>Supports matériel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52407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84465" y="2072018"/>
            <a:ext cx="7632908" cy="2941158"/>
          </a:xfrm>
        </p:spPr>
        <p:txBody>
          <a:bodyPr/>
          <a:lstStyle/>
          <a:p>
            <a:r>
              <a:rPr lang="fr-FR" sz="2400" b="1" i="1" dirty="0"/>
              <a:t>Vocal </a:t>
            </a:r>
            <a:r>
              <a:rPr lang="fr-FR" sz="2400" b="1" i="1" dirty="0" err="1"/>
              <a:t>Revelations</a:t>
            </a:r>
            <a:endParaRPr lang="fr-FR" sz="2400" b="1" dirty="0"/>
          </a:p>
          <a:p>
            <a:pPr lvl="1"/>
            <a:r>
              <a:rPr lang="fr-FR" sz="2400" dirty="0"/>
              <a:t>1ère Partie -  </a:t>
            </a:r>
            <a:r>
              <a:rPr lang="fr-FR" sz="2400" i="1" dirty="0"/>
              <a:t>Read All About It </a:t>
            </a:r>
            <a:r>
              <a:rPr lang="fr-FR" sz="2400" dirty="0"/>
              <a:t>– Les bases théoriques du travail corporel et vocal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/>
              <a:t>2ème partie - </a:t>
            </a:r>
            <a:r>
              <a:rPr lang="fr-FR" sz="2400" i="1" dirty="0"/>
              <a:t>Do Something About It </a:t>
            </a:r>
            <a:r>
              <a:rPr lang="fr-FR" sz="2400" dirty="0"/>
              <a:t>- des activités corporelles et vocales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Manuel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2889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484465" y="2874069"/>
            <a:ext cx="6945225" cy="842963"/>
          </a:xfrm>
        </p:spPr>
        <p:txBody>
          <a:bodyPr/>
          <a:lstStyle/>
          <a:p>
            <a:pPr algn="ctr"/>
            <a:r>
              <a:rPr lang="fr-FR" sz="4400" dirty="0"/>
              <a:t>L’approche THEMPPO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19804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45982" y="1700808"/>
            <a:ext cx="7632908" cy="3528392"/>
          </a:xfrm>
        </p:spPr>
        <p:txBody>
          <a:bodyPr/>
          <a:lstStyle/>
          <a:p>
            <a:r>
              <a:rPr lang="fr-FR" sz="2400" b="1" i="1" dirty="0" err="1"/>
              <a:t>Speak</a:t>
            </a:r>
            <a:r>
              <a:rPr lang="fr-FR" sz="2400" b="1" i="1" dirty="0"/>
              <a:t> the Speech </a:t>
            </a:r>
            <a:r>
              <a:rPr lang="fr-FR" sz="2400" dirty="0"/>
              <a:t> - l’expérience silencieuse et corps engagé sur scène</a:t>
            </a:r>
          </a:p>
          <a:p>
            <a:pPr lvl="1"/>
            <a:r>
              <a:rPr lang="fr-FR" sz="2400" dirty="0"/>
              <a:t>Réel besoin</a:t>
            </a:r>
          </a:p>
          <a:p>
            <a:pPr lvl="1"/>
            <a:r>
              <a:rPr lang="fr-FR" sz="2400" dirty="0"/>
              <a:t>Différent des textes existants</a:t>
            </a:r>
          </a:p>
          <a:p>
            <a:pPr lvl="1"/>
            <a:r>
              <a:rPr lang="fr-FR" sz="2400" dirty="0"/>
              <a:t>Vocabulaire minimaliste</a:t>
            </a:r>
          </a:p>
          <a:p>
            <a:pPr lvl="1"/>
            <a:r>
              <a:rPr lang="fr-FR" sz="2400" dirty="0"/>
              <a:t>Ciblé par rapport aux difficultés de la langue (grammaticales, syntaxiques et phonologiques)</a:t>
            </a:r>
          </a:p>
          <a:p>
            <a:pPr lvl="1"/>
            <a:r>
              <a:rPr lang="fr-FR" sz="2400" dirty="0"/>
              <a:t>Autres langues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Recueil de textes théâtraux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2537759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227175" y="188595"/>
            <a:ext cx="6945225" cy="842963"/>
          </a:xfrm>
        </p:spPr>
        <p:txBody>
          <a:bodyPr/>
          <a:lstStyle/>
          <a:p>
            <a:pPr algn="ctr"/>
            <a:r>
              <a:rPr lang="fr-FR" dirty="0"/>
              <a:t>Remerciements</a:t>
            </a:r>
          </a:p>
        </p:txBody>
      </p:sp>
      <p:sp>
        <p:nvSpPr>
          <p:cNvPr id="3" name="Espace réservé du contenu 1"/>
          <p:cNvSpPr>
            <a:spLocks noGrp="1"/>
          </p:cNvSpPr>
          <p:nvPr>
            <p:ph idx="1"/>
          </p:nvPr>
        </p:nvSpPr>
        <p:spPr>
          <a:xfrm>
            <a:off x="1280244" y="2348880"/>
            <a:ext cx="6892156" cy="172819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Nous remercions les partenaires </a:t>
            </a:r>
          </a:p>
          <a:p>
            <a:pPr marL="0" indent="0" algn="ctr">
              <a:buNone/>
            </a:pPr>
            <a:r>
              <a:rPr lang="fr-FR" dirty="0"/>
              <a:t>et vous remercions </a:t>
            </a:r>
          </a:p>
          <a:p>
            <a:pPr marL="0" indent="0" algn="ctr">
              <a:buNone/>
            </a:pPr>
            <a:r>
              <a:rPr lang="fr-FR" dirty="0"/>
              <a:t>pour votre attention.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53644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280244" y="2564904"/>
            <a:ext cx="7632908" cy="3527262"/>
          </a:xfrm>
        </p:spPr>
        <p:txBody>
          <a:bodyPr/>
          <a:lstStyle/>
          <a:p>
            <a:r>
              <a:rPr lang="fr-FR" dirty="0"/>
              <a:t>L’Expérience Silencieuse</a:t>
            </a:r>
          </a:p>
          <a:p>
            <a:endParaRPr lang="fr-FR" dirty="0"/>
          </a:p>
          <a:p>
            <a:r>
              <a:rPr lang="fr-FR" dirty="0"/>
              <a:t>Le Corps Engagé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Les deux thématiques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71624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21033" y="1940413"/>
            <a:ext cx="7632908" cy="3600400"/>
          </a:xfrm>
        </p:spPr>
        <p:txBody>
          <a:bodyPr/>
          <a:lstStyle/>
          <a:p>
            <a:r>
              <a:rPr lang="fr-FR" sz="2400" b="1" dirty="0"/>
              <a:t>Conscience</a:t>
            </a:r>
            <a:r>
              <a:rPr lang="fr-FR" sz="2400" dirty="0"/>
              <a:t> de ce qui se passe </a:t>
            </a:r>
            <a:r>
              <a:rPr lang="fr-FR" sz="2400" b="1" dirty="0"/>
              <a:t>dans le corps </a:t>
            </a:r>
            <a:r>
              <a:rPr lang="fr-FR" sz="2400" dirty="0"/>
              <a:t>– sensations </a:t>
            </a:r>
            <a:r>
              <a:rPr lang="fr-FR" sz="2400" b="1" dirty="0"/>
              <a:t>avant</a:t>
            </a:r>
            <a:r>
              <a:rPr lang="fr-FR" sz="2400" dirty="0"/>
              <a:t> et </a:t>
            </a:r>
            <a:r>
              <a:rPr lang="fr-FR" sz="2400" b="1" dirty="0"/>
              <a:t>pendant </a:t>
            </a:r>
            <a:r>
              <a:rPr lang="fr-FR" sz="2400" dirty="0"/>
              <a:t>la parole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1000" dirty="0"/>
          </a:p>
          <a:p>
            <a:r>
              <a:rPr lang="fr-FR" sz="2400" dirty="0"/>
              <a:t>‘the feeling of </a:t>
            </a:r>
            <a:r>
              <a:rPr lang="fr-FR" sz="2400" dirty="0" err="1"/>
              <a:t>what</a:t>
            </a:r>
            <a:r>
              <a:rPr lang="fr-FR" sz="2400" dirty="0"/>
              <a:t> </a:t>
            </a:r>
            <a:r>
              <a:rPr lang="fr-FR" sz="2400" dirty="0" err="1"/>
              <a:t>happens</a:t>
            </a:r>
            <a:r>
              <a:rPr lang="fr-FR" sz="2400" dirty="0"/>
              <a:t>’ (Damasio) </a:t>
            </a:r>
          </a:p>
          <a:p>
            <a:pPr lvl="1"/>
            <a:r>
              <a:rPr lang="fr-FR" sz="2400" dirty="0"/>
              <a:t>conscient de </a:t>
            </a:r>
            <a:r>
              <a:rPr lang="fr-FR" sz="2400" b="1" dirty="0"/>
              <a:t>l'interdépendance des mots (parlés) et du corps</a:t>
            </a:r>
            <a:endParaRPr lang="fr-FR" sz="2400" dirty="0"/>
          </a:p>
          <a:p>
            <a:pPr lvl="2"/>
            <a:r>
              <a:rPr lang="fr-FR" dirty="0"/>
              <a:t>dimension physiologique </a:t>
            </a:r>
          </a:p>
          <a:p>
            <a:pPr lvl="2"/>
            <a:r>
              <a:rPr lang="fr-FR" dirty="0"/>
              <a:t>psycho-affective (émotion).</a:t>
            </a:r>
          </a:p>
          <a:p>
            <a:pPr marL="0" indent="0">
              <a:buNone/>
            </a:pPr>
            <a:endParaRPr lang="fr-FR" sz="10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L’Expérience Silencieuse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4935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358558" y="2348880"/>
            <a:ext cx="7632908" cy="3024336"/>
          </a:xfrm>
        </p:spPr>
        <p:txBody>
          <a:bodyPr/>
          <a:lstStyle/>
          <a:p>
            <a:r>
              <a:rPr lang="fr-FR" sz="2400" b="1" dirty="0"/>
              <a:t>Ouvrir l’espace </a:t>
            </a:r>
            <a:r>
              <a:rPr lang="fr-FR" sz="2400" dirty="0"/>
              <a:t>traditionnel de la communication :</a:t>
            </a:r>
          </a:p>
          <a:p>
            <a:pPr lvl="1"/>
            <a:r>
              <a:rPr lang="fr-FR" sz="2000" dirty="0"/>
              <a:t>Entre l’apprenant et l’enseignant </a:t>
            </a:r>
          </a:p>
          <a:p>
            <a:pPr lvl="1"/>
            <a:r>
              <a:rPr lang="fr-FR" sz="2000" dirty="0"/>
              <a:t>Entre l’apprenant et les écrans</a:t>
            </a:r>
          </a:p>
          <a:p>
            <a:endParaRPr lang="fr-FR" sz="2400" dirty="0"/>
          </a:p>
          <a:p>
            <a:r>
              <a:rPr lang="fr-FR" sz="2400" dirty="0"/>
              <a:t>Diversifier les types de </a:t>
            </a:r>
            <a:r>
              <a:rPr lang="fr-FR" sz="2400" b="1" dirty="0"/>
              <a:t>rapports à l’environnement</a:t>
            </a:r>
            <a:r>
              <a:rPr lang="fr-FR" sz="2400" dirty="0"/>
              <a:t>, en passant souvent aussi par l’imaginaire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Le Corps Engagé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4146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285CDF46-F225-406D-875E-BE69EFF0C6E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D729C39A-FE4D-47D6-902C-17EC444B51A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4C8B95DC-84EA-4858-922B-1FA58C46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="" xmlns:a16="http://schemas.microsoft.com/office/drawing/2014/main" id="{6D3877CD-9D5A-4109-A70A-56BC0861B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i="1" dirty="0"/>
          </a:p>
          <a:p>
            <a:r>
              <a:rPr lang="fr-FR" i="1" dirty="0"/>
              <a:t>Il faut rétablir les voies neurophysiologiques dans le corps pour que la voix puisse voyager à travers le corps en stimulant des réponses physiques, sensorielles, et émotionnelles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                               </a:t>
            </a:r>
            <a:r>
              <a:rPr lang="fr-FR" sz="1800" dirty="0" err="1"/>
              <a:t>Freeing</a:t>
            </a:r>
            <a:r>
              <a:rPr lang="fr-FR" sz="1800" dirty="0"/>
              <a:t> the Natural Voice - Kristin </a:t>
            </a:r>
            <a:r>
              <a:rPr lang="fr-FR" sz="1800" dirty="0" err="1"/>
              <a:t>Linklater</a:t>
            </a:r>
            <a:endParaRPr lang="fr-FR" sz="18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="" xmlns:a16="http://schemas.microsoft.com/office/drawing/2014/main" id="{353A5764-4031-402A-A2BB-6F0BC9BEAF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                 Le Corps Engagé</a:t>
            </a:r>
          </a:p>
        </p:txBody>
      </p:sp>
    </p:spTree>
    <p:extLst>
      <p:ext uri="{BB962C8B-B14F-4D97-AF65-F5344CB8AC3E}">
        <p14:creationId xmlns="" xmlns:p14="http://schemas.microsoft.com/office/powerpoint/2010/main" val="324603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484465" y="2874069"/>
            <a:ext cx="6945225" cy="842963"/>
          </a:xfrm>
        </p:spPr>
        <p:txBody>
          <a:bodyPr/>
          <a:lstStyle/>
          <a:p>
            <a:pPr algn="ctr"/>
            <a:r>
              <a:rPr lang="fr-FR" sz="4400" dirty="0"/>
              <a:t>Recherche - Action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cs typeface="Arial" pitchFamily="34" charset="0"/>
              </a:rPr>
              <a:t>Séminaire multimodaloté LIDILEM  / THEMPPO De Koning-Guy-Mitchell-Treille </a:t>
            </a:r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91149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489998" y="1340768"/>
            <a:ext cx="7330474" cy="4680520"/>
          </a:xfrm>
        </p:spPr>
        <p:txBody>
          <a:bodyPr/>
          <a:lstStyle/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b="1" dirty="0"/>
              <a:t>L’expérience silencieuse :</a:t>
            </a:r>
          </a:p>
          <a:p>
            <a:r>
              <a:rPr lang="fr-FR" sz="2400" dirty="0"/>
              <a:t>Activités préparatoires à la prise de parole : travail sur la posture, travail sur le souffle - la respiration et le travail sur les organes articulateurs </a:t>
            </a:r>
          </a:p>
          <a:p>
            <a:r>
              <a:rPr lang="fr-FR" sz="2400" dirty="0"/>
              <a:t>Activités pendant la parole : les silences, la lecture et prise de parole  “à haute voix sans son”. 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Formations de formateurs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59851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568276" y="1412776"/>
            <a:ext cx="7396212" cy="4679390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/>
              <a:t>Apport des neurosciences cognitives</a:t>
            </a:r>
          </a:p>
          <a:p>
            <a:r>
              <a:rPr lang="fr-FR" sz="2400" dirty="0"/>
              <a:t>Acquisition du langage</a:t>
            </a:r>
          </a:p>
          <a:p>
            <a:pPr lvl="1"/>
            <a:r>
              <a:rPr lang="fr-FR" sz="2400" dirty="0"/>
              <a:t>Linguistique</a:t>
            </a:r>
          </a:p>
          <a:p>
            <a:pPr lvl="1"/>
            <a:r>
              <a:rPr lang="fr-FR" sz="2400" dirty="0"/>
              <a:t>Phonétique/phonologie</a:t>
            </a:r>
          </a:p>
          <a:p>
            <a:pPr lvl="1"/>
            <a:r>
              <a:rPr lang="fr-FR" sz="2400" dirty="0"/>
              <a:t>Bases cérébrale du langage (perception/production)</a:t>
            </a:r>
          </a:p>
          <a:p>
            <a:pPr marL="457200" lvl="1" indent="0">
              <a:buNone/>
            </a:pPr>
            <a:endParaRPr lang="fr-FR" sz="2400" dirty="0"/>
          </a:p>
          <a:p>
            <a:pPr>
              <a:buFont typeface="Symbol" panose="05050102010706020507" pitchFamily="18" charset="2"/>
              <a:buChar char="Þ"/>
            </a:pPr>
            <a:r>
              <a:rPr lang="fr-FR" sz="2400" dirty="0"/>
              <a:t>Formations orientées sciences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sz="2400" dirty="0"/>
              <a:t> Interventions ponctuelles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dirty="0"/>
              <a:t>Formations de formateurs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smtClean="0"/>
              <a:t>14/06/2018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Séminaire multimodaloté LIDILEM  / THEMPPO De Koning-Guy-Mitchell-Treille 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ED5D1B7-64FE-7A4A-B81C-49A322E452A1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120679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558</Words>
  <Application>Microsoft Office PowerPoint</Application>
  <PresentationFormat>Affichage à l'écran (4:3)</PresentationFormat>
  <Paragraphs>168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DSI</dc:creator>
  <cp:lastModifiedBy>Marieke DE Koning</cp:lastModifiedBy>
  <cp:revision>54</cp:revision>
  <cp:lastPrinted>2018-06-13T20:56:47Z</cp:lastPrinted>
  <dcterms:created xsi:type="dcterms:W3CDTF">2013-10-17T12:54:54Z</dcterms:created>
  <dcterms:modified xsi:type="dcterms:W3CDTF">2018-06-22T10:19:56Z</dcterms:modified>
</cp:coreProperties>
</file>