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9" r:id="rId3"/>
    <p:sldId id="258" r:id="rId4"/>
    <p:sldId id="260" r:id="rId5"/>
    <p:sldId id="289" r:id="rId6"/>
    <p:sldId id="261" r:id="rId7"/>
    <p:sldId id="280" r:id="rId8"/>
    <p:sldId id="296" r:id="rId9"/>
    <p:sldId id="262" r:id="rId10"/>
    <p:sldId id="294" r:id="rId11"/>
    <p:sldId id="295" r:id="rId12"/>
    <p:sldId id="263" r:id="rId13"/>
    <p:sldId id="264" r:id="rId14"/>
    <p:sldId id="266" r:id="rId15"/>
    <p:sldId id="265" r:id="rId16"/>
    <p:sldId id="267" r:id="rId17"/>
    <p:sldId id="268" r:id="rId18"/>
    <p:sldId id="269" r:id="rId19"/>
    <p:sldId id="299" r:id="rId20"/>
    <p:sldId id="270" r:id="rId21"/>
    <p:sldId id="271" r:id="rId22"/>
    <p:sldId id="281" r:id="rId23"/>
    <p:sldId id="272" r:id="rId24"/>
    <p:sldId id="273" r:id="rId25"/>
    <p:sldId id="274" r:id="rId26"/>
    <p:sldId id="275" r:id="rId27"/>
    <p:sldId id="300" r:id="rId28"/>
    <p:sldId id="282" r:id="rId29"/>
    <p:sldId id="297" r:id="rId30"/>
    <p:sldId id="312" r:id="rId31"/>
    <p:sldId id="284" r:id="rId32"/>
    <p:sldId id="301" r:id="rId33"/>
    <p:sldId id="304" r:id="rId34"/>
    <p:sldId id="305" r:id="rId35"/>
    <p:sldId id="306" r:id="rId36"/>
    <p:sldId id="307" r:id="rId37"/>
    <p:sldId id="308" r:id="rId38"/>
    <p:sldId id="309" r:id="rId39"/>
    <p:sldId id="310" r:id="rId40"/>
    <p:sldId id="311"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22" autoAdjust="0"/>
  </p:normalViewPr>
  <p:slideViewPr>
    <p:cSldViewPr>
      <p:cViewPr>
        <p:scale>
          <a:sx n="60" d="100"/>
          <a:sy n="60" d="100"/>
        </p:scale>
        <p:origin x="-1656" y="-3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0C46A-AAF5-4CA1-8C56-C8C1A015760D}" type="datetimeFigureOut">
              <a:rPr lang="fr-FR" smtClean="0"/>
              <a:t>19/10/2017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54B496-02C6-41F7-972B-8A5A73822205}" type="slidenum">
              <a:rPr lang="fr-FR" smtClean="0"/>
              <a:t>‹N°›</a:t>
            </a:fld>
            <a:endParaRPr lang="fr-FR"/>
          </a:p>
        </p:txBody>
      </p:sp>
    </p:spTree>
    <p:extLst>
      <p:ext uri="{BB962C8B-B14F-4D97-AF65-F5344CB8AC3E}">
        <p14:creationId xmlns:p14="http://schemas.microsoft.com/office/powerpoint/2010/main" val="3597889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54B496-02C6-41F7-972B-8A5A73822205}" type="slidenum">
              <a:rPr lang="fr-FR" smtClean="0"/>
              <a:t>18</a:t>
            </a:fld>
            <a:endParaRPr lang="fr-FR"/>
          </a:p>
        </p:txBody>
      </p:sp>
    </p:spTree>
    <p:extLst>
      <p:ext uri="{BB962C8B-B14F-4D97-AF65-F5344CB8AC3E}">
        <p14:creationId xmlns:p14="http://schemas.microsoft.com/office/powerpoint/2010/main" val="3295697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54B496-02C6-41F7-972B-8A5A73822205}" type="slidenum">
              <a:rPr lang="fr-FR" smtClean="0"/>
              <a:t>29</a:t>
            </a:fld>
            <a:endParaRPr lang="fr-FR"/>
          </a:p>
        </p:txBody>
      </p:sp>
    </p:spTree>
    <p:extLst>
      <p:ext uri="{BB962C8B-B14F-4D97-AF65-F5344CB8AC3E}">
        <p14:creationId xmlns:p14="http://schemas.microsoft.com/office/powerpoint/2010/main" val="270882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769B0D-C58D-49BB-B87A-6F22410B0EC3}" type="slidenum">
              <a:rPr lang="fr-FR" smtClean="0"/>
              <a:t>33</a:t>
            </a:fld>
            <a:endParaRPr lang="fr-FR"/>
          </a:p>
        </p:txBody>
      </p:sp>
    </p:spTree>
    <p:extLst>
      <p:ext uri="{BB962C8B-B14F-4D97-AF65-F5344CB8AC3E}">
        <p14:creationId xmlns:p14="http://schemas.microsoft.com/office/powerpoint/2010/main" val="443934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8769B0D-C58D-49BB-B87A-6F22410B0EC3}" type="slidenum">
              <a:rPr lang="fr-FR" smtClean="0"/>
              <a:t>34</a:t>
            </a:fld>
            <a:endParaRPr lang="fr-FR"/>
          </a:p>
        </p:txBody>
      </p:sp>
    </p:spTree>
    <p:extLst>
      <p:ext uri="{BB962C8B-B14F-4D97-AF65-F5344CB8AC3E}">
        <p14:creationId xmlns:p14="http://schemas.microsoft.com/office/powerpoint/2010/main" val="264648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51B89AA-F062-4148-874D-FD71F71E0D55}" type="datetimeFigureOut">
              <a:rPr lang="fr-FR" smtClean="0"/>
              <a:t>19/10/2017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20D31A-DEB7-4A17-887B-F446ABA459A2}" type="slidenum">
              <a:rPr lang="fr-FR" smtClean="0"/>
              <a:t>‹N°›</a:t>
            </a:fld>
            <a:endParaRPr lang="fr-FR"/>
          </a:p>
        </p:txBody>
      </p:sp>
    </p:spTree>
    <p:extLst>
      <p:ext uri="{BB962C8B-B14F-4D97-AF65-F5344CB8AC3E}">
        <p14:creationId xmlns:p14="http://schemas.microsoft.com/office/powerpoint/2010/main" val="144211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51B89AA-F062-4148-874D-FD71F71E0D55}" type="datetimeFigureOut">
              <a:rPr lang="fr-FR" smtClean="0"/>
              <a:t>19/10/2017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20D31A-DEB7-4A17-887B-F446ABA459A2}" type="slidenum">
              <a:rPr lang="fr-FR" smtClean="0"/>
              <a:t>‹N°›</a:t>
            </a:fld>
            <a:endParaRPr lang="fr-FR"/>
          </a:p>
        </p:txBody>
      </p:sp>
    </p:spTree>
    <p:extLst>
      <p:ext uri="{BB962C8B-B14F-4D97-AF65-F5344CB8AC3E}">
        <p14:creationId xmlns:p14="http://schemas.microsoft.com/office/powerpoint/2010/main" val="70400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51B89AA-F062-4148-874D-FD71F71E0D55}" type="datetimeFigureOut">
              <a:rPr lang="fr-FR" smtClean="0"/>
              <a:t>19/10/2017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20D31A-DEB7-4A17-887B-F446ABA459A2}" type="slidenum">
              <a:rPr lang="fr-FR" smtClean="0"/>
              <a:t>‹N°›</a:t>
            </a:fld>
            <a:endParaRPr lang="fr-FR"/>
          </a:p>
        </p:txBody>
      </p:sp>
    </p:spTree>
    <p:extLst>
      <p:ext uri="{BB962C8B-B14F-4D97-AF65-F5344CB8AC3E}">
        <p14:creationId xmlns:p14="http://schemas.microsoft.com/office/powerpoint/2010/main" val="1127798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51B89AA-F062-4148-874D-FD71F71E0D55}" type="datetimeFigureOut">
              <a:rPr lang="fr-FR" smtClean="0"/>
              <a:t>19/10/2017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20D31A-DEB7-4A17-887B-F446ABA459A2}" type="slidenum">
              <a:rPr lang="fr-FR" smtClean="0"/>
              <a:t>‹N°›</a:t>
            </a:fld>
            <a:endParaRPr lang="fr-FR"/>
          </a:p>
        </p:txBody>
      </p:sp>
    </p:spTree>
    <p:extLst>
      <p:ext uri="{BB962C8B-B14F-4D97-AF65-F5344CB8AC3E}">
        <p14:creationId xmlns:p14="http://schemas.microsoft.com/office/powerpoint/2010/main" val="402288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51B89AA-F062-4148-874D-FD71F71E0D55}" type="datetimeFigureOut">
              <a:rPr lang="fr-FR" smtClean="0"/>
              <a:t>19/10/2017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20D31A-DEB7-4A17-887B-F446ABA459A2}" type="slidenum">
              <a:rPr lang="fr-FR" smtClean="0"/>
              <a:t>‹N°›</a:t>
            </a:fld>
            <a:endParaRPr lang="fr-FR"/>
          </a:p>
        </p:txBody>
      </p:sp>
    </p:spTree>
    <p:extLst>
      <p:ext uri="{BB962C8B-B14F-4D97-AF65-F5344CB8AC3E}">
        <p14:creationId xmlns:p14="http://schemas.microsoft.com/office/powerpoint/2010/main" val="346551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51B89AA-F062-4148-874D-FD71F71E0D55}" type="datetimeFigureOut">
              <a:rPr lang="fr-FR" smtClean="0"/>
              <a:t>19/10/2017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20D31A-DEB7-4A17-887B-F446ABA459A2}" type="slidenum">
              <a:rPr lang="fr-FR" smtClean="0"/>
              <a:t>‹N°›</a:t>
            </a:fld>
            <a:endParaRPr lang="fr-FR"/>
          </a:p>
        </p:txBody>
      </p:sp>
    </p:spTree>
    <p:extLst>
      <p:ext uri="{BB962C8B-B14F-4D97-AF65-F5344CB8AC3E}">
        <p14:creationId xmlns:p14="http://schemas.microsoft.com/office/powerpoint/2010/main" val="331082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51B89AA-F062-4148-874D-FD71F71E0D55}" type="datetimeFigureOut">
              <a:rPr lang="fr-FR" smtClean="0"/>
              <a:t>19/10/2017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320D31A-DEB7-4A17-887B-F446ABA459A2}" type="slidenum">
              <a:rPr lang="fr-FR" smtClean="0"/>
              <a:t>‹N°›</a:t>
            </a:fld>
            <a:endParaRPr lang="fr-FR"/>
          </a:p>
        </p:txBody>
      </p:sp>
    </p:spTree>
    <p:extLst>
      <p:ext uri="{BB962C8B-B14F-4D97-AF65-F5344CB8AC3E}">
        <p14:creationId xmlns:p14="http://schemas.microsoft.com/office/powerpoint/2010/main" val="240365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51B89AA-F062-4148-874D-FD71F71E0D55}" type="datetimeFigureOut">
              <a:rPr lang="fr-FR" smtClean="0"/>
              <a:t>19/10/2017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320D31A-DEB7-4A17-887B-F446ABA459A2}" type="slidenum">
              <a:rPr lang="fr-FR" smtClean="0"/>
              <a:t>‹N°›</a:t>
            </a:fld>
            <a:endParaRPr lang="fr-FR"/>
          </a:p>
        </p:txBody>
      </p:sp>
    </p:spTree>
    <p:extLst>
      <p:ext uri="{BB962C8B-B14F-4D97-AF65-F5344CB8AC3E}">
        <p14:creationId xmlns:p14="http://schemas.microsoft.com/office/powerpoint/2010/main" val="115002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51B89AA-F062-4148-874D-FD71F71E0D55}" type="datetimeFigureOut">
              <a:rPr lang="fr-FR" smtClean="0"/>
              <a:t>19/10/2017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320D31A-DEB7-4A17-887B-F446ABA459A2}" type="slidenum">
              <a:rPr lang="fr-FR" smtClean="0"/>
              <a:t>‹N°›</a:t>
            </a:fld>
            <a:endParaRPr lang="fr-FR"/>
          </a:p>
        </p:txBody>
      </p:sp>
    </p:spTree>
    <p:extLst>
      <p:ext uri="{BB962C8B-B14F-4D97-AF65-F5344CB8AC3E}">
        <p14:creationId xmlns:p14="http://schemas.microsoft.com/office/powerpoint/2010/main" val="162685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51B89AA-F062-4148-874D-FD71F71E0D55}" type="datetimeFigureOut">
              <a:rPr lang="fr-FR" smtClean="0"/>
              <a:t>19/10/2017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20D31A-DEB7-4A17-887B-F446ABA459A2}" type="slidenum">
              <a:rPr lang="fr-FR" smtClean="0"/>
              <a:t>‹N°›</a:t>
            </a:fld>
            <a:endParaRPr lang="fr-FR"/>
          </a:p>
        </p:txBody>
      </p:sp>
    </p:spTree>
    <p:extLst>
      <p:ext uri="{BB962C8B-B14F-4D97-AF65-F5344CB8AC3E}">
        <p14:creationId xmlns:p14="http://schemas.microsoft.com/office/powerpoint/2010/main" val="137046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51B89AA-F062-4148-874D-FD71F71E0D55}" type="datetimeFigureOut">
              <a:rPr lang="fr-FR" smtClean="0"/>
              <a:t>19/10/2017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20D31A-DEB7-4A17-887B-F446ABA459A2}" type="slidenum">
              <a:rPr lang="fr-FR" smtClean="0"/>
              <a:t>‹N°›</a:t>
            </a:fld>
            <a:endParaRPr lang="fr-FR"/>
          </a:p>
        </p:txBody>
      </p:sp>
    </p:spTree>
    <p:extLst>
      <p:ext uri="{BB962C8B-B14F-4D97-AF65-F5344CB8AC3E}">
        <p14:creationId xmlns:p14="http://schemas.microsoft.com/office/powerpoint/2010/main" val="178109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B89AA-F062-4148-874D-FD71F71E0D55}" type="datetimeFigureOut">
              <a:rPr lang="fr-FR" smtClean="0"/>
              <a:t>19/10/2017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0D31A-DEB7-4A17-887B-F446ABA459A2}" type="slidenum">
              <a:rPr lang="fr-FR" smtClean="0"/>
              <a:t>‹N°›</a:t>
            </a:fld>
            <a:endParaRPr lang="fr-FR"/>
          </a:p>
        </p:txBody>
      </p:sp>
    </p:spTree>
    <p:extLst>
      <p:ext uri="{BB962C8B-B14F-4D97-AF65-F5344CB8AC3E}">
        <p14:creationId xmlns:p14="http://schemas.microsoft.com/office/powerpoint/2010/main" val="2832464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www.univ-paris3.fr/anr-ecritur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men.revues.org.faraway.u-paris10.fr/8823" TargetMode="External"/><Relationship Id="rId2" Type="http://schemas.openxmlformats.org/officeDocument/2006/relationships/hyperlink" Target="http://www.tal.univ-paris3.fr/trameur/trameur-propositions-definitions-objets-textometriques.pdf" TargetMode="External"/><Relationship Id="rId1" Type="http://schemas.openxmlformats.org/officeDocument/2006/relationships/slideLayout" Target="../slideLayouts/slideLayout2.xml"/><Relationship Id="rId5" Type="http://schemas.openxmlformats.org/officeDocument/2006/relationships/hyperlink" Target="http://dx.doi.org/10.1051/shsconf/20140801195" TargetMode="External"/><Relationship Id="rId4" Type="http://schemas.openxmlformats.org/officeDocument/2006/relationships/hyperlink" Target="http://lexicometrica.univ-paris3.fr/jadt/jadt2014/01-ACTES/41-JADT2014.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2817"/>
            <a:ext cx="7772400" cy="2016224"/>
          </a:xfrm>
        </p:spPr>
        <p:txBody>
          <a:bodyPr>
            <a:normAutofit/>
          </a:bodyPr>
          <a:lstStyle/>
          <a:p>
            <a:r>
              <a:rPr lang="fr-FR" b="1" dirty="0" smtClean="0"/>
              <a:t>De l’analyse du discours à l’analyse de discours outillée </a:t>
            </a:r>
            <a:endParaRPr lang="fr-FR" dirty="0"/>
          </a:p>
        </p:txBody>
      </p:sp>
      <p:sp>
        <p:nvSpPr>
          <p:cNvPr id="3" name="Sous-titre 2"/>
          <p:cNvSpPr>
            <a:spLocks noGrp="1"/>
          </p:cNvSpPr>
          <p:nvPr>
            <p:ph type="subTitle" idx="1"/>
          </p:nvPr>
        </p:nvSpPr>
        <p:spPr/>
        <p:txBody>
          <a:bodyPr>
            <a:normAutofit fontScale="85000" lnSpcReduction="20000"/>
          </a:bodyPr>
          <a:lstStyle/>
          <a:p>
            <a:r>
              <a:rPr lang="fr-FR" dirty="0" smtClean="0"/>
              <a:t>Frédérique </a:t>
            </a:r>
            <a:r>
              <a:rPr lang="fr-FR" dirty="0" err="1" smtClean="0"/>
              <a:t>Sitri</a:t>
            </a:r>
            <a:endParaRPr lang="fr-FR" dirty="0" smtClean="0"/>
          </a:p>
          <a:p>
            <a:r>
              <a:rPr lang="fr-FR" dirty="0" smtClean="0"/>
              <a:t>Université Paris Nanterre</a:t>
            </a:r>
          </a:p>
          <a:p>
            <a:r>
              <a:rPr lang="fr-FR" dirty="0" smtClean="0"/>
              <a:t>Laboratoire Modyco</a:t>
            </a:r>
          </a:p>
          <a:p>
            <a:r>
              <a:rPr lang="fr-FR" dirty="0" smtClean="0"/>
              <a:t>Grenoble 13 octobre 2017 </a:t>
            </a:r>
          </a:p>
          <a:p>
            <a:endParaRPr lang="fr-FR" dirty="0"/>
          </a:p>
        </p:txBody>
      </p:sp>
      <p:pic>
        <p:nvPicPr>
          <p:cNvPr id="4" name="Picture 2" descr="http://www.modyco.fr/images/banners/modyco-logo-height-12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886825"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082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dirty="0" smtClean="0"/>
              <a:t>Un exemple : le rapport </a:t>
            </a:r>
            <a:endParaRPr lang="fr-FR" dirty="0"/>
          </a:p>
        </p:txBody>
      </p:sp>
      <p:sp>
        <p:nvSpPr>
          <p:cNvPr id="3" name="Espace réservé du contenu 2"/>
          <p:cNvSpPr>
            <a:spLocks noGrp="1"/>
          </p:cNvSpPr>
          <p:nvPr>
            <p:ph idx="1"/>
          </p:nvPr>
        </p:nvSpPr>
        <p:spPr>
          <a:xfrm>
            <a:off x="457200" y="1052736"/>
            <a:ext cx="8229600" cy="5544616"/>
          </a:xfrm>
        </p:spPr>
        <p:txBody>
          <a:bodyPr>
            <a:normAutofit lnSpcReduction="10000"/>
          </a:bodyPr>
          <a:lstStyle/>
          <a:p>
            <a:r>
              <a:rPr lang="fr-FR" dirty="0" smtClean="0"/>
              <a:t>Le « genre » du rapport éducatif </a:t>
            </a:r>
          </a:p>
          <a:p>
            <a:pPr marL="0" indent="0">
              <a:buNone/>
            </a:pPr>
            <a:r>
              <a:rPr lang="fr-FR" dirty="0" smtClean="0"/>
              <a:t>Dénominations différentes (rapport, signalement, enquête sociale…) mais rapprochement dans un même genre sur la base de </a:t>
            </a:r>
          </a:p>
          <a:p>
            <a:pPr marL="0" indent="0">
              <a:buNone/>
            </a:pPr>
            <a:r>
              <a:rPr lang="fr-FR" dirty="0" smtClean="0"/>
              <a:t>- Dispositif énonciatif </a:t>
            </a:r>
          </a:p>
          <a:p>
            <a:pPr marL="0" indent="0">
              <a:buNone/>
            </a:pPr>
            <a:r>
              <a:rPr lang="fr-FR" dirty="0" smtClean="0"/>
              <a:t>- Visée </a:t>
            </a:r>
          </a:p>
          <a:p>
            <a:pPr marL="0" indent="0">
              <a:buNone/>
            </a:pPr>
            <a:r>
              <a:rPr lang="fr-FR" dirty="0" smtClean="0"/>
              <a:t>- Contraintes rédactionnelles </a:t>
            </a:r>
          </a:p>
          <a:p>
            <a:pPr marL="0" indent="0">
              <a:buNone/>
            </a:pPr>
            <a:r>
              <a:rPr lang="fr-FR" dirty="0" smtClean="0"/>
              <a:t>- Formes linguistiques </a:t>
            </a:r>
          </a:p>
          <a:p>
            <a:pPr marL="0" indent="0">
              <a:buNone/>
            </a:pPr>
            <a:r>
              <a:rPr lang="fr-FR" dirty="0" smtClean="0"/>
              <a:t>Plus de différence entre services qu’entre documents portant des noms différents </a:t>
            </a:r>
          </a:p>
          <a:p>
            <a:pPr marL="0" indent="0">
              <a:buNone/>
            </a:pPr>
            <a:endParaRPr lang="fr-FR" dirty="0"/>
          </a:p>
        </p:txBody>
      </p:sp>
    </p:spTree>
    <p:extLst>
      <p:ext uri="{BB962C8B-B14F-4D97-AF65-F5344CB8AC3E}">
        <p14:creationId xmlns:p14="http://schemas.microsoft.com/office/powerpoint/2010/main" val="238277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336704"/>
          </a:xfrm>
        </p:spPr>
        <p:txBody>
          <a:bodyPr/>
          <a:lstStyle/>
          <a:p>
            <a:r>
              <a:rPr lang="fr-FR" dirty="0" smtClean="0"/>
              <a:t>Le rapport, un « macro genre » ? </a:t>
            </a:r>
          </a:p>
          <a:p>
            <a:pPr marL="0" indent="0">
              <a:buNone/>
            </a:pPr>
            <a:r>
              <a:rPr lang="fr-FR" dirty="0" smtClean="0"/>
              <a:t>- Une même visée : décrire et évaluer </a:t>
            </a:r>
          </a:p>
          <a:p>
            <a:pPr marL="0" indent="0">
              <a:buNone/>
            </a:pPr>
            <a:r>
              <a:rPr lang="fr-FR" dirty="0" smtClean="0"/>
              <a:t>(vs compte rendu)</a:t>
            </a:r>
          </a:p>
          <a:p>
            <a:pPr>
              <a:buFontTx/>
              <a:buChar char="-"/>
            </a:pPr>
            <a:r>
              <a:rPr lang="fr-FR" dirty="0" smtClean="0"/>
              <a:t>des formes différentes selon </a:t>
            </a:r>
          </a:p>
          <a:p>
            <a:pPr marL="0" indent="0">
              <a:buNone/>
            </a:pPr>
            <a:r>
              <a:rPr lang="fr-FR" dirty="0"/>
              <a:t>La sphère d’activité </a:t>
            </a:r>
          </a:p>
          <a:p>
            <a:pPr marL="0" indent="0">
              <a:buNone/>
            </a:pPr>
            <a:r>
              <a:rPr lang="fr-FR" dirty="0" smtClean="0"/>
              <a:t>L’objet à évaluer </a:t>
            </a:r>
          </a:p>
          <a:p>
            <a:pPr marL="0" indent="0">
              <a:buNone/>
            </a:pPr>
            <a:r>
              <a:rPr lang="fr-FR" dirty="0" smtClean="0"/>
              <a:t>Le dispositif énonciatif </a:t>
            </a:r>
          </a:p>
          <a:p>
            <a:pPr marL="0" indent="0">
              <a:buNone/>
            </a:pPr>
            <a:r>
              <a:rPr lang="fr-FR" i="1" dirty="0" smtClean="0"/>
              <a:t>rapport </a:t>
            </a:r>
            <a:r>
              <a:rPr lang="fr-FR" i="1" dirty="0"/>
              <a:t>éducatif, d’information, </a:t>
            </a:r>
            <a:r>
              <a:rPr lang="fr-FR" i="1" dirty="0" smtClean="0"/>
              <a:t>d’activité, de stage  </a:t>
            </a:r>
            <a:endParaRPr lang="fr-FR" i="1" dirty="0"/>
          </a:p>
          <a:p>
            <a:pPr marL="0" indent="0">
              <a:buNone/>
            </a:pPr>
            <a:r>
              <a:rPr lang="fr-FR" dirty="0" smtClean="0">
                <a:sym typeface="Wingdings" panose="05000000000000000000" pitchFamily="2" charset="2"/>
              </a:rPr>
              <a:t> Le genre, une catégorie à construire </a:t>
            </a:r>
            <a:endParaRPr lang="fr-FR" dirty="0"/>
          </a:p>
        </p:txBody>
      </p:sp>
    </p:spTree>
    <p:extLst>
      <p:ext uri="{BB962C8B-B14F-4D97-AF65-F5344CB8AC3E}">
        <p14:creationId xmlns:p14="http://schemas.microsoft.com/office/powerpoint/2010/main" val="2864409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Le champ de l’ADO </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4068543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778098"/>
          </a:xfrm>
        </p:spPr>
        <p:txBody>
          <a:bodyPr>
            <a:normAutofit/>
          </a:bodyPr>
          <a:lstStyle/>
          <a:p>
            <a:r>
              <a:rPr lang="fr-FR" sz="4000" dirty="0" smtClean="0"/>
              <a:t>AD et informatique </a:t>
            </a:r>
            <a:endParaRPr lang="fr-FR" sz="4000" dirty="0"/>
          </a:p>
        </p:txBody>
      </p:sp>
      <p:sp>
        <p:nvSpPr>
          <p:cNvPr id="5" name="Espace réservé du contenu 4"/>
          <p:cNvSpPr>
            <a:spLocks noGrp="1"/>
          </p:cNvSpPr>
          <p:nvPr>
            <p:ph idx="1"/>
          </p:nvPr>
        </p:nvSpPr>
        <p:spPr>
          <a:xfrm>
            <a:off x="457200" y="908720"/>
            <a:ext cx="8229600" cy="5688632"/>
          </a:xfrm>
        </p:spPr>
        <p:txBody>
          <a:bodyPr>
            <a:normAutofit fontScale="77500" lnSpcReduction="20000"/>
          </a:bodyPr>
          <a:lstStyle/>
          <a:p>
            <a:r>
              <a:rPr lang="fr-FR" dirty="0" smtClean="0"/>
              <a:t>AAD 69 (</a:t>
            </a:r>
            <a:r>
              <a:rPr lang="fr-FR" dirty="0" err="1" smtClean="0"/>
              <a:t>Pêcheux</a:t>
            </a:r>
            <a:r>
              <a:rPr lang="fr-FR" dirty="0" smtClean="0"/>
              <a:t> et al.) : </a:t>
            </a:r>
          </a:p>
          <a:p>
            <a:pPr marL="0" indent="0">
              <a:buNone/>
            </a:pPr>
            <a:r>
              <a:rPr lang="fr-FR" dirty="0" smtClean="0"/>
              <a:t>- Un « système de TAL »</a:t>
            </a:r>
          </a:p>
          <a:p>
            <a:pPr marL="400050" lvl="1" indent="0">
              <a:buNone/>
            </a:pPr>
            <a:r>
              <a:rPr lang="fr-FR" dirty="0"/>
              <a:t>A partir de sa programmation 1971, on peut considérer AAD69 comme un </a:t>
            </a:r>
            <a:r>
              <a:rPr lang="fr-FR" dirty="0" smtClean="0"/>
              <a:t>véritable système </a:t>
            </a:r>
            <a:r>
              <a:rPr lang="fr-FR" dirty="0"/>
              <a:t>de TAL</a:t>
            </a:r>
            <a:r>
              <a:rPr lang="fr-FR" dirty="0" smtClean="0"/>
              <a:t> (Léon 2010)</a:t>
            </a:r>
          </a:p>
          <a:p>
            <a:pPr marL="400050" lvl="1" indent="0">
              <a:buNone/>
            </a:pPr>
            <a:r>
              <a:rPr lang="fr-FR" dirty="0" smtClean="0"/>
              <a:t>Avec </a:t>
            </a:r>
            <a:r>
              <a:rPr lang="fr-FR" dirty="0"/>
              <a:t>le manuel d’utilisation publié par Claudine </a:t>
            </a:r>
            <a:r>
              <a:rPr lang="fr-FR" dirty="0" err="1"/>
              <a:t>Haroche</a:t>
            </a:r>
            <a:r>
              <a:rPr lang="fr-FR" dirty="0"/>
              <a:t> et MP dans </a:t>
            </a:r>
            <a:r>
              <a:rPr lang="fr-FR" i="1" dirty="0" err="1"/>
              <a:t>TAInformations</a:t>
            </a:r>
            <a:r>
              <a:rPr lang="fr-FR" i="1" dirty="0"/>
              <a:t> </a:t>
            </a:r>
            <a:r>
              <a:rPr lang="fr-FR" dirty="0" smtClean="0"/>
              <a:t>en 1972 </a:t>
            </a:r>
            <a:r>
              <a:rPr lang="fr-FR" dirty="0"/>
              <a:t>(</a:t>
            </a:r>
            <a:r>
              <a:rPr lang="fr-FR" dirty="0" err="1"/>
              <a:t>Haroche</a:t>
            </a:r>
            <a:r>
              <a:rPr lang="fr-FR" dirty="0"/>
              <a:t>, </a:t>
            </a:r>
            <a:r>
              <a:rPr lang="fr-FR" dirty="0" err="1"/>
              <a:t>Pêcheux</a:t>
            </a:r>
            <a:r>
              <a:rPr lang="fr-FR" dirty="0"/>
              <a:t>, 1972), AAD69 devenait un véritable système </a:t>
            </a:r>
            <a:r>
              <a:rPr lang="fr-FR" dirty="0" smtClean="0"/>
              <a:t>opérationnel pouvant </a:t>
            </a:r>
            <a:r>
              <a:rPr lang="fr-FR" dirty="0"/>
              <a:t>concurrencer les systèmes documentaires et d’analyse de contenu. Avec </a:t>
            </a:r>
            <a:r>
              <a:rPr lang="fr-FR" dirty="0" smtClean="0"/>
              <a:t>le programme </a:t>
            </a:r>
            <a:r>
              <a:rPr lang="fr-FR" dirty="0"/>
              <a:t>mis au point par le Centre de lexicométrie de l’ENS de St Cloud, il </a:t>
            </a:r>
            <a:r>
              <a:rPr lang="fr-FR" dirty="0" smtClean="0"/>
              <a:t>devenait l’un </a:t>
            </a:r>
            <a:r>
              <a:rPr lang="fr-FR" dirty="0"/>
              <a:t>des rares « programmes d’analyse de textes » (par opposition aux </a:t>
            </a:r>
            <a:r>
              <a:rPr lang="fr-FR" dirty="0" smtClean="0"/>
              <a:t>traitements numériques</a:t>
            </a:r>
            <a:r>
              <a:rPr lang="fr-FR" dirty="0"/>
              <a:t>), opérationnels en France. </a:t>
            </a:r>
            <a:r>
              <a:rPr lang="fr-FR" dirty="0" smtClean="0"/>
              <a:t>(</a:t>
            </a:r>
            <a:r>
              <a:rPr lang="fr-FR" i="1" dirty="0" err="1" smtClean="0"/>
              <a:t>ibid</a:t>
            </a:r>
            <a:r>
              <a:rPr lang="fr-FR" i="1" dirty="0"/>
              <a:t> </a:t>
            </a:r>
            <a:r>
              <a:rPr lang="fr-FR" i="1" dirty="0" smtClean="0"/>
              <a:t>.)</a:t>
            </a:r>
            <a:endParaRPr lang="fr-FR" dirty="0" smtClean="0"/>
          </a:p>
          <a:p>
            <a:pPr marL="0" indent="0">
              <a:buNone/>
            </a:pPr>
            <a:r>
              <a:rPr lang="fr-FR" dirty="0" smtClean="0"/>
              <a:t>- Basé sur la méthode </a:t>
            </a:r>
            <a:r>
              <a:rPr lang="fr-FR" dirty="0" err="1" smtClean="0"/>
              <a:t>harrissienne</a:t>
            </a:r>
            <a:r>
              <a:rPr lang="fr-FR" dirty="0" smtClean="0"/>
              <a:t> </a:t>
            </a:r>
          </a:p>
          <a:p>
            <a:pPr marL="400050" lvl="1" indent="0">
              <a:buNone/>
            </a:pPr>
            <a:r>
              <a:rPr lang="fr-FR" dirty="0" smtClean="0"/>
              <a:t> AAD69 se présente comme un dispositif automatisé, chargé de généraliser les procédures mises au point par Harris (1952) afin de découvrir les structures invariantes de corpus repérées par leurs conditions socio-historiques de production.  (Léon) </a:t>
            </a:r>
          </a:p>
          <a:p>
            <a:pPr marL="0" indent="0">
              <a:buNone/>
            </a:pPr>
            <a:endParaRPr lang="fr-FR" dirty="0"/>
          </a:p>
        </p:txBody>
      </p:sp>
    </p:spTree>
    <p:extLst>
      <p:ext uri="{BB962C8B-B14F-4D97-AF65-F5344CB8AC3E}">
        <p14:creationId xmlns:p14="http://schemas.microsoft.com/office/powerpoint/2010/main" val="1466494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904656"/>
          </a:xfrm>
        </p:spPr>
        <p:txBody>
          <a:bodyPr>
            <a:normAutofit fontScale="92500" lnSpcReduction="20000"/>
          </a:bodyPr>
          <a:lstStyle/>
          <a:p>
            <a:r>
              <a:rPr lang="fr-FR" dirty="0" smtClean="0"/>
              <a:t>Lexicométrie (laboratoire de lexicologie politique de l’ENS de Saint-Cloud)</a:t>
            </a:r>
          </a:p>
          <a:p>
            <a:pPr marL="0" indent="0">
              <a:buNone/>
            </a:pPr>
            <a:r>
              <a:rPr lang="fr-FR" dirty="0" smtClean="0"/>
              <a:t>Méthode basée sur la statistique pour repérer ce qui se répète dans un texte </a:t>
            </a:r>
          </a:p>
          <a:p>
            <a:pPr>
              <a:buFont typeface="Wingdings"/>
              <a:buChar char="à"/>
            </a:pPr>
            <a:r>
              <a:rPr lang="fr-FR" dirty="0" smtClean="0">
                <a:sym typeface="Wingdings" panose="05000000000000000000" pitchFamily="2" charset="2"/>
              </a:rPr>
              <a:t>Donne accès à des structures sous-jacentes, caractéristiques propres à un discours, pas immédiatement repérables à l’œil nu </a:t>
            </a:r>
          </a:p>
          <a:p>
            <a:pPr>
              <a:buFont typeface="Wingdings"/>
              <a:buChar char="à"/>
            </a:pPr>
            <a:r>
              <a:rPr lang="fr-FR" dirty="0" smtClean="0">
                <a:sym typeface="Wingdings" panose="05000000000000000000" pitchFamily="2" charset="2"/>
              </a:rPr>
              <a:t> Mise en relation de ces caractéristiques avec les « conditions de production » du discours : sphère, genre, positionnement en particulier politique </a:t>
            </a:r>
          </a:p>
          <a:p>
            <a:pPr>
              <a:buFont typeface="Wingdings"/>
              <a:buChar char="à"/>
            </a:pPr>
            <a:r>
              <a:rPr lang="fr-FR" dirty="0" smtClean="0">
                <a:sym typeface="Wingdings" panose="05000000000000000000" pitchFamily="2" charset="2"/>
              </a:rPr>
              <a:t> Intérêt pour le discours politique ; tracts de mai 68, motions des congrès des grandes centrales syndicales </a:t>
            </a:r>
          </a:p>
          <a:p>
            <a:endParaRPr lang="fr-FR" dirty="0"/>
          </a:p>
        </p:txBody>
      </p:sp>
    </p:spTree>
    <p:extLst>
      <p:ext uri="{BB962C8B-B14F-4D97-AF65-F5344CB8AC3E}">
        <p14:creationId xmlns:p14="http://schemas.microsoft.com/office/powerpoint/2010/main" val="3158988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634082"/>
          </a:xfrm>
        </p:spPr>
        <p:txBody>
          <a:bodyPr>
            <a:normAutofit fontScale="90000"/>
          </a:bodyPr>
          <a:lstStyle/>
          <a:p>
            <a:r>
              <a:rPr lang="fr-FR" dirty="0" smtClean="0"/>
              <a:t/>
            </a:r>
            <a:br>
              <a:rPr lang="fr-FR" dirty="0" smtClean="0"/>
            </a:br>
            <a:r>
              <a:rPr lang="fr-FR" dirty="0" smtClean="0"/>
              <a:t>Pourquoi l’informatique ?</a:t>
            </a:r>
            <a:br>
              <a:rPr lang="fr-FR" dirty="0" smtClean="0"/>
            </a:br>
            <a:endParaRPr lang="fr-FR" dirty="0"/>
          </a:p>
        </p:txBody>
      </p:sp>
      <p:sp>
        <p:nvSpPr>
          <p:cNvPr id="3" name="Espace réservé du contenu 2"/>
          <p:cNvSpPr>
            <a:spLocks noGrp="1"/>
          </p:cNvSpPr>
          <p:nvPr>
            <p:ph idx="1"/>
          </p:nvPr>
        </p:nvSpPr>
        <p:spPr>
          <a:xfrm>
            <a:off x="251520" y="1052736"/>
            <a:ext cx="8435280" cy="5616624"/>
          </a:xfrm>
        </p:spPr>
        <p:txBody>
          <a:bodyPr>
            <a:normAutofit fontScale="92500" lnSpcReduction="20000"/>
          </a:bodyPr>
          <a:lstStyle/>
          <a:p>
            <a:r>
              <a:rPr lang="fr-FR" dirty="0" smtClean="0"/>
              <a:t>Importance de la répétition en AD : répétition de formes, mise en série de « phrases de base » </a:t>
            </a:r>
          </a:p>
          <a:p>
            <a:r>
              <a:rPr lang="fr-FR" dirty="0" smtClean="0"/>
              <a:t>Apport épistémologique de l’informatisation </a:t>
            </a:r>
          </a:p>
          <a:p>
            <a:pPr marL="0" indent="0">
              <a:buNone/>
            </a:pPr>
            <a:r>
              <a:rPr lang="fr-FR" dirty="0" smtClean="0">
                <a:sym typeface="Wingdings" panose="05000000000000000000" pitchFamily="2" charset="2"/>
              </a:rPr>
              <a:t> Objectivation des méthodes </a:t>
            </a:r>
            <a:r>
              <a:rPr lang="fr-FR" dirty="0" smtClean="0"/>
              <a:t> </a:t>
            </a:r>
          </a:p>
          <a:p>
            <a:pPr marL="400050" lvl="1" indent="0">
              <a:buNone/>
            </a:pPr>
            <a:r>
              <a:rPr lang="fr-FR" dirty="0" smtClean="0"/>
              <a:t>L’informatisation devait garantir « l’objectivité » de la lecture visant à découvrir les structures sous-jacentes. Le programme, écrit en Fortran, constitue sans doute une des premières tentatives de modélisation informatisée en linguistique structurale et sciences humaines. (Léon sur </a:t>
            </a:r>
            <a:r>
              <a:rPr lang="fr-FR" dirty="0" err="1" smtClean="0"/>
              <a:t>Pêcheux</a:t>
            </a:r>
            <a:r>
              <a:rPr lang="fr-FR" dirty="0" smtClean="0"/>
              <a:t>, AAD 69)</a:t>
            </a:r>
          </a:p>
          <a:p>
            <a:pPr marL="400050" lvl="1" indent="0">
              <a:buNone/>
            </a:pPr>
            <a:r>
              <a:rPr lang="fr-FR" dirty="0" smtClean="0"/>
              <a:t>L’informatique « exige des analystes de discours une construction explicite de leurs procédures de description, ce qui est la pierre de touche de leur consistance d’objets théoriques. » (</a:t>
            </a:r>
            <a:r>
              <a:rPr lang="fr-FR" dirty="0" err="1" smtClean="0"/>
              <a:t>Pêcheux</a:t>
            </a:r>
            <a:r>
              <a:rPr lang="fr-FR" dirty="0" smtClean="0"/>
              <a:t> &amp; </a:t>
            </a:r>
            <a:r>
              <a:rPr lang="fr-FR" dirty="0" err="1" smtClean="0"/>
              <a:t>Marandin</a:t>
            </a:r>
            <a:r>
              <a:rPr lang="fr-FR" dirty="0" smtClean="0"/>
              <a:t> (1984) cité par </a:t>
            </a:r>
            <a:r>
              <a:rPr lang="fr-FR" dirty="0" err="1" smtClean="0"/>
              <a:t>Authier-Revuz</a:t>
            </a:r>
            <a:r>
              <a:rPr lang="fr-FR" dirty="0" smtClean="0"/>
              <a:t> à paraître, chap. 10)</a:t>
            </a:r>
          </a:p>
          <a:p>
            <a:endParaRPr lang="fr-FR" dirty="0"/>
          </a:p>
        </p:txBody>
      </p:sp>
    </p:spTree>
    <p:extLst>
      <p:ext uri="{BB962C8B-B14F-4D97-AF65-F5344CB8AC3E}">
        <p14:creationId xmlns:p14="http://schemas.microsoft.com/office/powerpoint/2010/main" val="1197494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lstStyle/>
          <a:p>
            <a:pPr marL="0" indent="0">
              <a:buNone/>
            </a:pPr>
            <a:r>
              <a:rPr lang="fr-FR" dirty="0" smtClean="0">
                <a:sym typeface="Wingdings" panose="05000000000000000000" pitchFamily="2" charset="2"/>
              </a:rPr>
              <a:t> </a:t>
            </a:r>
            <a:r>
              <a:rPr lang="fr-FR" dirty="0" err="1">
                <a:sym typeface="Wingdings" panose="05000000000000000000" pitchFamily="2" charset="2"/>
              </a:rPr>
              <a:t>D</a:t>
            </a:r>
            <a:r>
              <a:rPr lang="fr-FR" dirty="0" err="1" smtClean="0"/>
              <a:t>élinéarisation</a:t>
            </a:r>
            <a:r>
              <a:rPr lang="fr-FR" dirty="0" smtClean="0"/>
              <a:t> comme moyen d’échapper à une lecture « cursive » : « un parti pris pour l’imbécilité » (</a:t>
            </a:r>
            <a:r>
              <a:rPr lang="fr-FR" dirty="0" err="1" smtClean="0"/>
              <a:t>Pêcheux</a:t>
            </a:r>
            <a:r>
              <a:rPr lang="fr-FR" dirty="0" smtClean="0"/>
              <a:t>)</a:t>
            </a:r>
          </a:p>
          <a:p>
            <a:pPr marL="400050" lvl="1" indent="0">
              <a:buNone/>
            </a:pPr>
            <a:r>
              <a:rPr lang="fr-FR" dirty="0" smtClean="0"/>
              <a:t>L’analyse statistique [qui passe par une </a:t>
            </a:r>
            <a:r>
              <a:rPr lang="fr-FR" dirty="0" err="1" smtClean="0"/>
              <a:t>délinéarisation</a:t>
            </a:r>
            <a:r>
              <a:rPr lang="fr-FR" dirty="0" smtClean="0"/>
              <a:t> du texte] peut aider – peut-être – à prendre conscience d’une pensée plus collective, de notre appartenance à un même sujet social. (Max </a:t>
            </a:r>
            <a:r>
              <a:rPr lang="fr-FR" dirty="0" err="1" smtClean="0"/>
              <a:t>Reinert</a:t>
            </a:r>
            <a:r>
              <a:rPr lang="fr-FR" dirty="0" smtClean="0"/>
              <a:t>) </a:t>
            </a:r>
          </a:p>
          <a:p>
            <a:pPr marL="0" indent="0">
              <a:buNone/>
            </a:pPr>
            <a:endParaRPr lang="fr-FR" dirty="0" smtClean="0"/>
          </a:p>
          <a:p>
            <a:endParaRPr lang="fr-FR" dirty="0"/>
          </a:p>
        </p:txBody>
      </p:sp>
    </p:spTree>
    <p:extLst>
      <p:ext uri="{BB962C8B-B14F-4D97-AF65-F5344CB8AC3E}">
        <p14:creationId xmlns:p14="http://schemas.microsoft.com/office/powerpoint/2010/main" val="3348143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Autofit/>
          </a:bodyPr>
          <a:lstStyle/>
          <a:p>
            <a:r>
              <a:rPr lang="fr-FR" sz="3200" dirty="0" smtClean="0"/>
              <a:t>L’ADO dans le champ des explorations outillées </a:t>
            </a:r>
            <a:endParaRPr lang="fr-FR" sz="3200" dirty="0"/>
          </a:p>
        </p:txBody>
      </p:sp>
      <p:sp>
        <p:nvSpPr>
          <p:cNvPr id="3" name="Espace réservé du contenu 2"/>
          <p:cNvSpPr>
            <a:spLocks noGrp="1"/>
          </p:cNvSpPr>
          <p:nvPr>
            <p:ph idx="1"/>
          </p:nvPr>
        </p:nvSpPr>
        <p:spPr>
          <a:xfrm>
            <a:off x="395536" y="1196752"/>
            <a:ext cx="8291264" cy="5544616"/>
          </a:xfrm>
        </p:spPr>
        <p:txBody>
          <a:bodyPr>
            <a:normAutofit fontScale="92500" lnSpcReduction="10000"/>
          </a:bodyPr>
          <a:lstStyle/>
          <a:p>
            <a:r>
              <a:rPr lang="fr-FR" dirty="0" smtClean="0"/>
              <a:t>Statistique lexicale </a:t>
            </a:r>
          </a:p>
          <a:p>
            <a:r>
              <a:rPr lang="fr-FR" dirty="0" smtClean="0"/>
              <a:t>Lexicométrie/</a:t>
            </a:r>
            <a:r>
              <a:rPr lang="fr-FR" dirty="0" err="1" smtClean="0"/>
              <a:t>textométrie</a:t>
            </a:r>
            <a:r>
              <a:rPr lang="fr-FR" dirty="0" smtClean="0"/>
              <a:t> </a:t>
            </a:r>
            <a:endParaRPr lang="fr-FR" dirty="0"/>
          </a:p>
          <a:p>
            <a:r>
              <a:rPr lang="fr-FR" dirty="0" smtClean="0"/>
              <a:t>ADT (analyse de données textuelles )</a:t>
            </a:r>
          </a:p>
          <a:p>
            <a:r>
              <a:rPr lang="fr-FR" dirty="0" smtClean="0"/>
              <a:t>Sémantique interprétative </a:t>
            </a:r>
          </a:p>
          <a:p>
            <a:pPr marL="0" indent="0">
              <a:buNone/>
            </a:pPr>
            <a:r>
              <a:rPr lang="fr-FR" dirty="0" smtClean="0">
                <a:sym typeface="Wingdings" panose="05000000000000000000" pitchFamily="2" charset="2"/>
              </a:rPr>
              <a:t> </a:t>
            </a:r>
            <a:r>
              <a:rPr lang="fr-FR" dirty="0" smtClean="0"/>
              <a:t>Objet : des textes/des discours </a:t>
            </a:r>
          </a:p>
          <a:p>
            <a:pPr marL="0" indent="0">
              <a:buNone/>
            </a:pPr>
            <a:r>
              <a:rPr lang="fr-FR" dirty="0" smtClean="0">
                <a:sym typeface="Wingdings" panose="05000000000000000000" pitchFamily="2" charset="2"/>
              </a:rPr>
              <a:t> </a:t>
            </a:r>
            <a:r>
              <a:rPr lang="fr-FR" dirty="0" smtClean="0"/>
              <a:t>Dimension herméneutique (cf. Valette 2016)</a:t>
            </a:r>
          </a:p>
          <a:p>
            <a:r>
              <a:rPr lang="fr-FR" dirty="0" smtClean="0"/>
              <a:t>Linguistique de corpus </a:t>
            </a:r>
          </a:p>
          <a:p>
            <a:pPr marL="0" indent="0">
              <a:buNone/>
            </a:pPr>
            <a:r>
              <a:rPr lang="fr-FR" dirty="0" smtClean="0">
                <a:sym typeface="Wingdings" panose="05000000000000000000" pitchFamily="2" charset="2"/>
              </a:rPr>
              <a:t> </a:t>
            </a:r>
            <a:r>
              <a:rPr lang="fr-FR" dirty="0" smtClean="0"/>
              <a:t>Objet : la langue </a:t>
            </a:r>
          </a:p>
          <a:p>
            <a:pPr marL="0" indent="0">
              <a:buNone/>
            </a:pPr>
            <a:r>
              <a:rPr lang="fr-FR" dirty="0">
                <a:sym typeface="Wingdings" panose="05000000000000000000" pitchFamily="2" charset="2"/>
              </a:rPr>
              <a:t> </a:t>
            </a:r>
            <a:r>
              <a:rPr lang="fr-FR" dirty="0"/>
              <a:t>Dimension descriptive (description des usages) </a:t>
            </a:r>
          </a:p>
          <a:p>
            <a:r>
              <a:rPr lang="fr-FR" dirty="0" smtClean="0"/>
              <a:t> </a:t>
            </a:r>
            <a:r>
              <a:rPr lang="fr-FR" dirty="0"/>
              <a:t>TAL</a:t>
            </a:r>
          </a:p>
          <a:p>
            <a:pPr marL="0" indent="0">
              <a:buNone/>
            </a:pPr>
            <a:r>
              <a:rPr lang="fr-FR" dirty="0" smtClean="0">
                <a:sym typeface="Wingdings" panose="05000000000000000000" pitchFamily="2" charset="2"/>
              </a:rPr>
              <a:t> </a:t>
            </a:r>
            <a:r>
              <a:rPr lang="fr-FR" dirty="0">
                <a:sym typeface="Wingdings" panose="05000000000000000000" pitchFamily="2" charset="2"/>
              </a:rPr>
              <a:t>Dimension </a:t>
            </a:r>
            <a:r>
              <a:rPr lang="fr-FR" dirty="0" smtClean="0">
                <a:sym typeface="Wingdings" panose="05000000000000000000" pitchFamily="2" charset="2"/>
              </a:rPr>
              <a:t>applicative</a:t>
            </a:r>
            <a:endParaRPr lang="fr-FR" dirty="0"/>
          </a:p>
        </p:txBody>
      </p:sp>
    </p:spTree>
    <p:extLst>
      <p:ext uri="{BB962C8B-B14F-4D97-AF65-F5344CB8AC3E}">
        <p14:creationId xmlns:p14="http://schemas.microsoft.com/office/powerpoint/2010/main" val="273767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r>
              <a:rPr lang="fr-FR" sz="3600" dirty="0" smtClean="0"/>
              <a:t>Des méthodes partagées</a:t>
            </a:r>
            <a:endParaRPr lang="fr-FR" sz="3600" dirty="0"/>
          </a:p>
        </p:txBody>
      </p:sp>
      <p:sp>
        <p:nvSpPr>
          <p:cNvPr id="3" name="Espace réservé du contenu 2"/>
          <p:cNvSpPr>
            <a:spLocks noGrp="1"/>
          </p:cNvSpPr>
          <p:nvPr>
            <p:ph idx="1"/>
          </p:nvPr>
        </p:nvSpPr>
        <p:spPr>
          <a:xfrm>
            <a:off x="457200" y="908720"/>
            <a:ext cx="8229600" cy="5217443"/>
          </a:xfrm>
        </p:spPr>
        <p:txBody>
          <a:bodyPr>
            <a:normAutofit fontScale="77500" lnSpcReduction="20000"/>
          </a:bodyPr>
          <a:lstStyle/>
          <a:p>
            <a:r>
              <a:rPr lang="fr-FR" dirty="0" smtClean="0"/>
              <a:t>Décompte et statistique</a:t>
            </a:r>
            <a:endParaRPr lang="fr-FR" dirty="0"/>
          </a:p>
          <a:p>
            <a:pPr marL="0" indent="0">
              <a:buNone/>
            </a:pPr>
            <a:r>
              <a:rPr lang="fr-FR" dirty="0" smtClean="0"/>
              <a:t>Fréquences </a:t>
            </a:r>
          </a:p>
          <a:p>
            <a:pPr marL="0" indent="0">
              <a:buNone/>
            </a:pPr>
            <a:r>
              <a:rPr lang="fr-FR" dirty="0" smtClean="0"/>
              <a:t>Concordances </a:t>
            </a:r>
          </a:p>
          <a:p>
            <a:pPr marL="0" indent="0">
              <a:buNone/>
            </a:pPr>
            <a:r>
              <a:rPr lang="fr-FR" dirty="0" smtClean="0"/>
              <a:t>Spécificités </a:t>
            </a:r>
          </a:p>
          <a:p>
            <a:pPr marL="0" indent="0">
              <a:buNone/>
            </a:pPr>
            <a:r>
              <a:rPr lang="fr-FR" dirty="0" smtClean="0"/>
              <a:t>Cooccurrences </a:t>
            </a:r>
          </a:p>
          <a:p>
            <a:pPr marL="0" indent="0">
              <a:buNone/>
            </a:pPr>
            <a:r>
              <a:rPr lang="fr-FR" dirty="0" smtClean="0"/>
              <a:t>Calculs de distances </a:t>
            </a:r>
          </a:p>
          <a:p>
            <a:r>
              <a:rPr lang="fr-FR" dirty="0"/>
              <a:t>Annotation (enrichissement) : </a:t>
            </a:r>
            <a:r>
              <a:rPr lang="fr-FR" dirty="0" err="1"/>
              <a:t>morpho-syntaxique</a:t>
            </a:r>
            <a:r>
              <a:rPr lang="fr-FR" dirty="0"/>
              <a:t>, sémantique et pragmatique (cf. Née et al, </a:t>
            </a:r>
            <a:r>
              <a:rPr lang="fr-FR" dirty="0" smtClean="0"/>
              <a:t>2014) </a:t>
            </a:r>
            <a:endParaRPr lang="fr-FR" dirty="0"/>
          </a:p>
          <a:p>
            <a:r>
              <a:rPr lang="fr-FR" dirty="0" smtClean="0"/>
              <a:t>Unités de décompte </a:t>
            </a:r>
          </a:p>
          <a:p>
            <a:pPr marL="0" indent="0">
              <a:buNone/>
            </a:pPr>
            <a:r>
              <a:rPr lang="fr-FR" dirty="0" smtClean="0"/>
              <a:t>Formes graphiques</a:t>
            </a:r>
          </a:p>
          <a:p>
            <a:pPr marL="0" indent="0">
              <a:buNone/>
            </a:pPr>
            <a:r>
              <a:rPr lang="fr-FR" dirty="0" smtClean="0"/>
              <a:t>Segments répétés </a:t>
            </a:r>
          </a:p>
          <a:p>
            <a:pPr marL="0" indent="0">
              <a:buNone/>
            </a:pPr>
            <a:r>
              <a:rPr lang="fr-FR" dirty="0" smtClean="0"/>
              <a:t>Patrons </a:t>
            </a:r>
          </a:p>
          <a:p>
            <a:pPr marL="0" indent="0">
              <a:buNone/>
            </a:pPr>
            <a:r>
              <a:rPr lang="fr-FR" dirty="0" smtClean="0">
                <a:sym typeface="Wingdings" panose="05000000000000000000" pitchFamily="2" charset="2"/>
              </a:rPr>
              <a:t> Unités séquentielles (cf. colligation, </a:t>
            </a:r>
            <a:r>
              <a:rPr lang="fr-FR" dirty="0" err="1" smtClean="0">
                <a:sym typeface="Wingdings" panose="05000000000000000000" pitchFamily="2" charset="2"/>
              </a:rPr>
              <a:t>collostruction</a:t>
            </a:r>
            <a:r>
              <a:rPr lang="fr-FR" dirty="0" smtClean="0">
                <a:sym typeface="Wingdings" panose="05000000000000000000" pitchFamily="2" charset="2"/>
              </a:rPr>
              <a:t>, … cf. </a:t>
            </a:r>
            <a:r>
              <a:rPr lang="fr-FR" dirty="0" err="1" smtClean="0">
                <a:sym typeface="Wingdings" panose="05000000000000000000" pitchFamily="2" charset="2"/>
              </a:rPr>
              <a:t>Bendinelli</a:t>
            </a:r>
            <a:r>
              <a:rPr lang="fr-FR" dirty="0" smtClean="0">
                <a:sym typeface="Wingdings" panose="05000000000000000000" pitchFamily="2" charset="2"/>
              </a:rPr>
              <a:t> 2017) </a:t>
            </a:r>
            <a:r>
              <a:rPr lang="fr-FR" dirty="0" smtClean="0"/>
              <a:t> </a:t>
            </a:r>
          </a:p>
          <a:p>
            <a:pPr marL="0" indent="0">
              <a:buNone/>
            </a:pPr>
            <a:endParaRPr lang="fr-FR" dirty="0" smtClean="0"/>
          </a:p>
          <a:p>
            <a:pPr marL="0" indent="0">
              <a:buNone/>
            </a:pPr>
            <a:endParaRPr lang="fr-FR" dirty="0"/>
          </a:p>
        </p:txBody>
      </p:sp>
    </p:spTree>
    <p:extLst>
      <p:ext uri="{BB962C8B-B14F-4D97-AF65-F5344CB8AC3E}">
        <p14:creationId xmlns:p14="http://schemas.microsoft.com/office/powerpoint/2010/main" val="94601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Autofit/>
          </a:bodyPr>
          <a:lstStyle/>
          <a:p>
            <a:r>
              <a:rPr lang="fr-FR" sz="3600" dirty="0" smtClean="0"/>
              <a:t>Des rencontres possibles  </a:t>
            </a:r>
            <a:endParaRPr lang="fr-FR" sz="3600" dirty="0"/>
          </a:p>
        </p:txBody>
      </p:sp>
      <p:sp>
        <p:nvSpPr>
          <p:cNvPr id="3" name="Espace réservé du contenu 2"/>
          <p:cNvSpPr>
            <a:spLocks noGrp="1"/>
          </p:cNvSpPr>
          <p:nvPr>
            <p:ph idx="1"/>
          </p:nvPr>
        </p:nvSpPr>
        <p:spPr>
          <a:xfrm>
            <a:off x="457200" y="1340768"/>
            <a:ext cx="8229600" cy="5400600"/>
          </a:xfrm>
        </p:spPr>
        <p:txBody>
          <a:bodyPr>
            <a:normAutofit fontScale="92500" lnSpcReduction="20000"/>
          </a:bodyPr>
          <a:lstStyle/>
          <a:p>
            <a:r>
              <a:rPr lang="fr-FR" dirty="0" smtClean="0"/>
              <a:t>Linguistique de corpus </a:t>
            </a:r>
          </a:p>
          <a:p>
            <a:pPr>
              <a:buFontTx/>
              <a:buChar char="-"/>
            </a:pPr>
            <a:r>
              <a:rPr lang="fr-FR" dirty="0" smtClean="0"/>
              <a:t>Prise en compte de la contextualisation des données en particulier via la notion de « genre de discours » </a:t>
            </a:r>
          </a:p>
          <a:p>
            <a:r>
              <a:rPr lang="fr-FR" dirty="0" smtClean="0"/>
              <a:t>En AD </a:t>
            </a:r>
          </a:p>
          <a:p>
            <a:pPr>
              <a:buFontTx/>
              <a:buChar char="-"/>
            </a:pPr>
            <a:r>
              <a:rPr lang="fr-FR" dirty="0" smtClean="0"/>
              <a:t>Interactions entre déterminations discursives / génériques et évolution des usages </a:t>
            </a:r>
          </a:p>
          <a:p>
            <a:pPr>
              <a:buFontTx/>
              <a:buChar char="-"/>
            </a:pPr>
            <a:r>
              <a:rPr lang="fr-FR" dirty="0" smtClean="0"/>
              <a:t>Impact du partage accru des données numériques </a:t>
            </a:r>
            <a:r>
              <a:rPr lang="fr-FR" dirty="0"/>
              <a:t>(corpus en open </a:t>
            </a:r>
            <a:r>
              <a:rPr lang="fr-FR" dirty="0" err="1"/>
              <a:t>access</a:t>
            </a:r>
            <a:r>
              <a:rPr lang="fr-FR" dirty="0"/>
              <a:t>, bases de données ou « réservoir de corpus ») </a:t>
            </a:r>
            <a:r>
              <a:rPr lang="fr-FR" dirty="0" smtClean="0"/>
              <a:t>en relation avec « ouverture » et hétérogénéité du corpus </a:t>
            </a:r>
          </a:p>
          <a:p>
            <a:pPr marL="0" indent="0">
              <a:buNone/>
            </a:pPr>
            <a:r>
              <a:rPr lang="fr-FR" dirty="0" smtClean="0"/>
              <a:t>(cf. présentation « dans le cadre »)</a:t>
            </a:r>
            <a:endParaRPr lang="fr-FR" dirty="0"/>
          </a:p>
        </p:txBody>
      </p:sp>
    </p:spTree>
    <p:extLst>
      <p:ext uri="{BB962C8B-B14F-4D97-AF65-F5344CB8AC3E}">
        <p14:creationId xmlns:p14="http://schemas.microsoft.com/office/powerpoint/2010/main" val="168678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Situation en AD </a:t>
            </a:r>
            <a:endParaRPr lang="fr-FR" dirty="0"/>
          </a:p>
        </p:txBody>
      </p:sp>
      <p:sp>
        <p:nvSpPr>
          <p:cNvPr id="5" name="Espace réservé du texte 4"/>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439406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Principes et </a:t>
            </a:r>
            <a:r>
              <a:rPr lang="fr-FR" dirty="0" err="1" smtClean="0"/>
              <a:t>methodes</a:t>
            </a:r>
            <a:r>
              <a:rPr lang="fr-FR" dirty="0" smtClean="0"/>
              <a:t> de l’ADO </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2875832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La constitution du corpus </a:t>
            </a:r>
            <a:endParaRPr lang="fr-FR" dirty="0"/>
          </a:p>
        </p:txBody>
      </p:sp>
      <p:sp>
        <p:nvSpPr>
          <p:cNvPr id="5" name="Espace réservé du contenu 4"/>
          <p:cNvSpPr>
            <a:spLocks noGrp="1"/>
          </p:cNvSpPr>
          <p:nvPr>
            <p:ph idx="1"/>
          </p:nvPr>
        </p:nvSpPr>
        <p:spPr>
          <a:xfrm>
            <a:off x="457200" y="1268760"/>
            <a:ext cx="8229600" cy="4857403"/>
          </a:xfrm>
        </p:spPr>
        <p:txBody>
          <a:bodyPr>
            <a:normAutofit/>
          </a:bodyPr>
          <a:lstStyle/>
          <a:p>
            <a:r>
              <a:rPr lang="fr-FR" dirty="0" smtClean="0"/>
              <a:t>Le corpus est </a:t>
            </a:r>
            <a:r>
              <a:rPr lang="fr-FR" b="1" dirty="0" smtClean="0"/>
              <a:t>construit</a:t>
            </a:r>
            <a:r>
              <a:rPr lang="fr-FR" dirty="0" smtClean="0"/>
              <a:t> en fonction d’une problématique discursive </a:t>
            </a:r>
          </a:p>
          <a:p>
            <a:pPr marL="0" indent="0">
              <a:buNone/>
            </a:pPr>
            <a:r>
              <a:rPr lang="fr-FR" dirty="0" smtClean="0"/>
              <a:t>vs recueil de textes </a:t>
            </a:r>
          </a:p>
          <a:p>
            <a:r>
              <a:rPr lang="fr-FR" dirty="0" smtClean="0"/>
              <a:t>Le corpus est </a:t>
            </a:r>
            <a:r>
              <a:rPr lang="fr-FR" b="1" dirty="0" smtClean="0"/>
              <a:t>contextualisé </a:t>
            </a:r>
          </a:p>
          <a:p>
            <a:r>
              <a:rPr lang="fr-FR" dirty="0" smtClean="0"/>
              <a:t>Le corpus est </a:t>
            </a:r>
            <a:r>
              <a:rPr lang="fr-FR" b="1" dirty="0" smtClean="0"/>
              <a:t>contrastif </a:t>
            </a:r>
          </a:p>
          <a:p>
            <a:pPr marL="0" indent="0">
              <a:buNone/>
            </a:pPr>
            <a:r>
              <a:rPr lang="fr-FR" dirty="0" smtClean="0"/>
              <a:t>Cf. partitionnement du corpus en </a:t>
            </a:r>
            <a:r>
              <a:rPr lang="fr-FR" dirty="0" err="1" smtClean="0"/>
              <a:t>textométrie</a:t>
            </a:r>
            <a:r>
              <a:rPr lang="fr-FR" dirty="0" smtClean="0"/>
              <a:t> </a:t>
            </a:r>
          </a:p>
        </p:txBody>
      </p:sp>
    </p:spTree>
    <p:extLst>
      <p:ext uri="{BB962C8B-B14F-4D97-AF65-F5344CB8AC3E}">
        <p14:creationId xmlns:p14="http://schemas.microsoft.com/office/powerpoint/2010/main" val="672257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976664"/>
          </a:xfrm>
        </p:spPr>
        <p:txBody>
          <a:bodyPr>
            <a:normAutofit fontScale="92500" lnSpcReduction="20000"/>
          </a:bodyPr>
          <a:lstStyle/>
          <a:p>
            <a:r>
              <a:rPr lang="fr-FR" dirty="0"/>
              <a:t>Le corpus est </a:t>
            </a:r>
            <a:r>
              <a:rPr lang="fr-FR" b="1" dirty="0"/>
              <a:t>ouvert </a:t>
            </a:r>
            <a:r>
              <a:rPr lang="fr-FR" dirty="0"/>
              <a:t>et </a:t>
            </a:r>
            <a:r>
              <a:rPr lang="fr-FR" b="1" dirty="0"/>
              <a:t>hétérogène </a:t>
            </a:r>
            <a:r>
              <a:rPr lang="fr-FR" dirty="0"/>
              <a:t>(cf. hétérogénéité, </a:t>
            </a:r>
            <a:r>
              <a:rPr lang="fr-FR" dirty="0" err="1"/>
              <a:t>interdiscours</a:t>
            </a:r>
            <a:r>
              <a:rPr lang="fr-FR" dirty="0"/>
              <a:t>, dialogisme)</a:t>
            </a:r>
          </a:p>
          <a:p>
            <a:pPr>
              <a:buFont typeface="Wingdings"/>
              <a:buChar char="à"/>
            </a:pPr>
            <a:r>
              <a:rPr lang="fr-FR" dirty="0">
                <a:sym typeface="Wingdings" panose="05000000000000000000" pitchFamily="2" charset="2"/>
              </a:rPr>
              <a:t>« moments de corpus </a:t>
            </a:r>
            <a:r>
              <a:rPr lang="fr-FR" dirty="0" smtClean="0">
                <a:sym typeface="Wingdings" panose="05000000000000000000" pitchFamily="2" charset="2"/>
              </a:rPr>
              <a:t>» dans un trajet discursif au sein d’une archive  </a:t>
            </a:r>
            <a:r>
              <a:rPr lang="fr-FR" dirty="0">
                <a:sym typeface="Wingdings" panose="05000000000000000000" pitchFamily="2" charset="2"/>
              </a:rPr>
              <a:t>(</a:t>
            </a:r>
            <a:r>
              <a:rPr lang="fr-FR" dirty="0" err="1">
                <a:sym typeface="Wingdings" panose="05000000000000000000" pitchFamily="2" charset="2"/>
              </a:rPr>
              <a:t>Guilhaumou</a:t>
            </a:r>
            <a:r>
              <a:rPr lang="fr-FR" dirty="0">
                <a:sym typeface="Wingdings" panose="05000000000000000000" pitchFamily="2" charset="2"/>
              </a:rPr>
              <a:t>) </a:t>
            </a:r>
            <a:endParaRPr lang="fr-FR" dirty="0" smtClean="0">
              <a:sym typeface="Wingdings" panose="05000000000000000000" pitchFamily="2" charset="2"/>
            </a:endParaRPr>
          </a:p>
          <a:p>
            <a:pPr>
              <a:buFont typeface="Wingdings"/>
              <a:buChar char="à"/>
            </a:pPr>
            <a:r>
              <a:rPr lang="fr-FR" dirty="0" smtClean="0">
                <a:sym typeface="Wingdings" panose="05000000000000000000" pitchFamily="2" charset="2"/>
              </a:rPr>
              <a:t> </a:t>
            </a:r>
            <a:r>
              <a:rPr lang="fr-FR" dirty="0">
                <a:sym typeface="Wingdings" panose="05000000000000000000" pitchFamily="2" charset="2"/>
              </a:rPr>
              <a:t>Corpus </a:t>
            </a:r>
            <a:r>
              <a:rPr lang="fr-FR" dirty="0" smtClean="0">
                <a:sym typeface="Wingdings" panose="05000000000000000000" pitchFamily="2" charset="2"/>
              </a:rPr>
              <a:t>réflexif qui intègre corpus et hors corpus  </a:t>
            </a:r>
            <a:r>
              <a:rPr lang="fr-FR" dirty="0">
                <a:sym typeface="Wingdings" panose="05000000000000000000" pitchFamily="2" charset="2"/>
              </a:rPr>
              <a:t>(</a:t>
            </a:r>
            <a:r>
              <a:rPr lang="fr-FR" dirty="0" err="1">
                <a:sym typeface="Wingdings" panose="05000000000000000000" pitchFamily="2" charset="2"/>
              </a:rPr>
              <a:t>Mayaffre</a:t>
            </a:r>
            <a:r>
              <a:rPr lang="fr-FR" dirty="0">
                <a:sym typeface="Wingdings" panose="05000000000000000000" pitchFamily="2" charset="2"/>
              </a:rPr>
              <a:t>)</a:t>
            </a:r>
          </a:p>
          <a:p>
            <a:pPr>
              <a:buFont typeface="Wingdings"/>
              <a:buChar char="à"/>
            </a:pPr>
            <a:r>
              <a:rPr lang="fr-FR" dirty="0"/>
              <a:t> corpus « à géométrie variable » (</a:t>
            </a:r>
            <a:r>
              <a:rPr lang="fr-FR" dirty="0" err="1"/>
              <a:t>Pincemin</a:t>
            </a:r>
            <a:r>
              <a:rPr lang="fr-FR" dirty="0"/>
              <a:t>) </a:t>
            </a:r>
            <a:endParaRPr lang="fr-FR" dirty="0" smtClean="0"/>
          </a:p>
          <a:p>
            <a:pPr marL="0" indent="0">
              <a:buNone/>
            </a:pPr>
            <a:r>
              <a:rPr lang="fr-FR" dirty="0" smtClean="0"/>
              <a:t>Exemple : dans le cadre de l’ANR </a:t>
            </a:r>
            <a:r>
              <a:rPr lang="fr-FR" dirty="0" err="1" smtClean="0"/>
              <a:t>Ecriture</a:t>
            </a:r>
            <a:r>
              <a:rPr lang="fr-FR" dirty="0" smtClean="0"/>
              <a:t> </a:t>
            </a:r>
          </a:p>
          <a:p>
            <a:pPr marL="0" indent="0">
              <a:buNone/>
            </a:pPr>
            <a:r>
              <a:rPr lang="fr-FR" dirty="0" smtClean="0"/>
              <a:t>Corpus de rapports éducatifs </a:t>
            </a:r>
          </a:p>
          <a:p>
            <a:pPr marL="0" indent="0">
              <a:buNone/>
            </a:pPr>
            <a:r>
              <a:rPr lang="fr-FR" dirty="0" smtClean="0"/>
              <a:t>Corpus de « contextualisation » : textes de loi, rapports administratifs et politiques sur la protection de l’enfance, textes de presse sur la protection de l’enfance et le signalement</a:t>
            </a:r>
          </a:p>
          <a:p>
            <a:pPr marL="0" indent="0">
              <a:buNone/>
            </a:pPr>
            <a:r>
              <a:rPr lang="fr-FR" dirty="0" smtClean="0"/>
              <a:t>(Cislaru et Sitri 2012)</a:t>
            </a:r>
            <a:endParaRPr lang="fr-FR" dirty="0"/>
          </a:p>
          <a:p>
            <a:endParaRPr lang="fr-FR" dirty="0"/>
          </a:p>
        </p:txBody>
      </p:sp>
    </p:spTree>
    <p:extLst>
      <p:ext uri="{BB962C8B-B14F-4D97-AF65-F5344CB8AC3E}">
        <p14:creationId xmlns:p14="http://schemas.microsoft.com/office/powerpoint/2010/main" val="3078902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lnSpcReduction="10000"/>
          </a:bodyPr>
          <a:lstStyle/>
          <a:p>
            <a:r>
              <a:rPr lang="fr-FR" dirty="0" smtClean="0"/>
              <a:t>Le corpus peut être structuré </a:t>
            </a:r>
          </a:p>
          <a:p>
            <a:pPr marL="0" indent="0">
              <a:buNone/>
            </a:pPr>
            <a:r>
              <a:rPr lang="fr-FR" dirty="0" smtClean="0"/>
              <a:t>- Selon le genre (article scientifique, éditorial, rapport éducatif) </a:t>
            </a:r>
          </a:p>
          <a:p>
            <a:pPr marL="0" indent="0">
              <a:buNone/>
            </a:pPr>
            <a:r>
              <a:rPr lang="fr-FR" dirty="0" smtClean="0"/>
              <a:t>- Selon la source énonciative : locuteur/instance d’énonciation (parti politique, centrale syndicale…)</a:t>
            </a:r>
          </a:p>
          <a:p>
            <a:pPr marL="0" indent="0">
              <a:buNone/>
            </a:pPr>
            <a:r>
              <a:rPr lang="fr-FR" dirty="0" smtClean="0"/>
              <a:t>- Selon la sphère d’activité (discours de presse)</a:t>
            </a:r>
          </a:p>
          <a:p>
            <a:pPr>
              <a:buFont typeface="Wingdings"/>
              <a:buChar char="à"/>
            </a:pPr>
            <a:r>
              <a:rPr lang="fr-FR" dirty="0" smtClean="0">
                <a:sym typeface="Wingdings" panose="05000000000000000000" pitchFamily="2" charset="2"/>
              </a:rPr>
              <a:t>Nécessaire croisement des critères </a:t>
            </a:r>
          </a:p>
          <a:p>
            <a:pPr marL="0" indent="0">
              <a:buNone/>
            </a:pPr>
            <a:r>
              <a:rPr lang="fr-FR" dirty="0" smtClean="0">
                <a:sym typeface="Wingdings" panose="05000000000000000000" pitchFamily="2" charset="2"/>
              </a:rPr>
              <a:t>Ex : genre + locuteur ; genre + diachronie </a:t>
            </a:r>
          </a:p>
          <a:p>
            <a:pPr>
              <a:buFont typeface="Wingdings"/>
              <a:buChar char="à"/>
            </a:pPr>
            <a:r>
              <a:rPr lang="fr-FR" dirty="0" smtClean="0">
                <a:sym typeface="Wingdings" panose="05000000000000000000" pitchFamily="2" charset="2"/>
              </a:rPr>
              <a:t>Problèmes posés par les corpus natifs du web</a:t>
            </a:r>
          </a:p>
          <a:p>
            <a:pPr marL="0" indent="0">
              <a:buNone/>
            </a:pPr>
            <a:r>
              <a:rPr lang="fr-FR" dirty="0" smtClean="0">
                <a:sym typeface="Wingdings" panose="05000000000000000000" pitchFamily="2" charset="2"/>
              </a:rPr>
              <a:t>(cf. travaux de C. Poudat sur les pages </a:t>
            </a:r>
            <a:r>
              <a:rPr lang="fr-FR" dirty="0" err="1" smtClean="0">
                <a:sym typeface="Wingdings" panose="05000000000000000000" pitchFamily="2" charset="2"/>
              </a:rPr>
              <a:t>wikipedia</a:t>
            </a:r>
            <a:r>
              <a:rPr lang="fr-FR" dirty="0" smtClean="0">
                <a:sym typeface="Wingdings" panose="05000000000000000000" pitchFamily="2" charset="2"/>
              </a:rPr>
              <a:t>)  </a:t>
            </a:r>
            <a:endParaRPr lang="fr-FR" dirty="0"/>
          </a:p>
        </p:txBody>
      </p:sp>
    </p:spTree>
    <p:extLst>
      <p:ext uri="{BB962C8B-B14F-4D97-AF65-F5344CB8AC3E}">
        <p14:creationId xmlns:p14="http://schemas.microsoft.com/office/powerpoint/2010/main" val="2703956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Un observable mis au jour par  l’ADO : les routines discursives </a:t>
            </a:r>
            <a:endParaRPr lang="fr-FR" dirty="0"/>
          </a:p>
        </p:txBody>
      </p:sp>
      <p:sp>
        <p:nvSpPr>
          <p:cNvPr id="4" name="Espace réservé du texte 3"/>
          <p:cNvSpPr>
            <a:spLocks noGrp="1"/>
          </p:cNvSpPr>
          <p:nvPr>
            <p:ph type="body" idx="1"/>
          </p:nvPr>
        </p:nvSpPr>
        <p:spPr/>
        <p:txBody>
          <a:bodyPr/>
          <a:lstStyle/>
          <a:p>
            <a:endParaRPr lang="fr-FR"/>
          </a:p>
        </p:txBody>
      </p:sp>
    </p:spTree>
    <p:extLst>
      <p:ext uri="{BB962C8B-B14F-4D97-AF65-F5344CB8AC3E}">
        <p14:creationId xmlns:p14="http://schemas.microsoft.com/office/powerpoint/2010/main" val="1425901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490066"/>
          </a:xfrm>
        </p:spPr>
        <p:txBody>
          <a:bodyPr>
            <a:normAutofit fontScale="90000"/>
          </a:bodyPr>
          <a:lstStyle/>
          <a:p>
            <a:r>
              <a:rPr lang="fr-FR" dirty="0" smtClean="0"/>
              <a:t>Cadre de la recherche </a:t>
            </a:r>
            <a:endParaRPr lang="fr-FR" dirty="0"/>
          </a:p>
        </p:txBody>
      </p:sp>
      <p:sp>
        <p:nvSpPr>
          <p:cNvPr id="5" name="Espace réservé du contenu 4"/>
          <p:cNvSpPr>
            <a:spLocks noGrp="1"/>
          </p:cNvSpPr>
          <p:nvPr>
            <p:ph idx="1"/>
          </p:nvPr>
        </p:nvSpPr>
        <p:spPr>
          <a:xfrm>
            <a:off x="457200" y="908720"/>
            <a:ext cx="8229600" cy="5760640"/>
          </a:xfrm>
        </p:spPr>
        <p:txBody>
          <a:bodyPr>
            <a:normAutofit fontScale="85000" lnSpcReduction="20000"/>
          </a:bodyPr>
          <a:lstStyle/>
          <a:p>
            <a:r>
              <a:rPr lang="fr-FR" dirty="0" smtClean="0"/>
              <a:t>ANR Ecritures (</a:t>
            </a:r>
            <a:r>
              <a:rPr lang="fr-FR" dirty="0" smtClean="0">
                <a:hlinkClick r:id="rId2"/>
              </a:rPr>
              <a:t>http://www.univ-paris3.fr/anr-ecritures/</a:t>
            </a:r>
            <a:r>
              <a:rPr lang="fr-FR" dirty="0" smtClean="0"/>
              <a:t>; </a:t>
            </a:r>
            <a:r>
              <a:rPr lang="fr-FR" dirty="0" err="1" smtClean="0"/>
              <a:t>resp</a:t>
            </a:r>
            <a:r>
              <a:rPr lang="fr-FR" dirty="0" smtClean="0"/>
              <a:t>, G. Cislaru) : approche discursive, génétique et </a:t>
            </a:r>
            <a:r>
              <a:rPr lang="fr-FR" dirty="0" err="1" smtClean="0"/>
              <a:t>textométrique</a:t>
            </a:r>
            <a:r>
              <a:rPr lang="fr-FR" dirty="0" smtClean="0"/>
              <a:t> de rapports éducatifs </a:t>
            </a:r>
          </a:p>
          <a:p>
            <a:r>
              <a:rPr lang="fr-FR" dirty="0" smtClean="0"/>
              <a:t>Le rapport éducatif comme genre de discours </a:t>
            </a:r>
          </a:p>
          <a:p>
            <a:pPr algn="just">
              <a:lnSpc>
                <a:spcPct val="90000"/>
              </a:lnSpc>
              <a:buFontTx/>
              <a:buChar char="-"/>
            </a:pPr>
            <a:r>
              <a:rPr lang="fr-FR" altLang="fr-FR" b="1" dirty="0" smtClean="0"/>
              <a:t>Dispositif énonciatif : </a:t>
            </a:r>
            <a:r>
              <a:rPr lang="fr-FR" altLang="fr-FR" dirty="0" smtClean="0"/>
              <a:t>rédigés par des travailleurs sociaux à destination du juge ; lus par la famille </a:t>
            </a:r>
          </a:p>
          <a:p>
            <a:pPr algn="just">
              <a:lnSpc>
                <a:spcPct val="90000"/>
              </a:lnSpc>
              <a:buFontTx/>
              <a:buChar char="-"/>
            </a:pPr>
            <a:r>
              <a:rPr lang="fr-FR" altLang="fr-FR" b="1" dirty="0" smtClean="0"/>
              <a:t>Visée double : </a:t>
            </a:r>
            <a:r>
              <a:rPr lang="fr-FR" altLang="fr-FR" dirty="0" smtClean="0"/>
              <a:t>décrire la situation, l’évaluer pour préconiser maintien/aménagement/arrêt de la mesure </a:t>
            </a:r>
          </a:p>
          <a:p>
            <a:pPr>
              <a:buFontTx/>
              <a:buChar char="-"/>
            </a:pPr>
            <a:r>
              <a:rPr lang="fr-FR" b="1" dirty="0" err="1" smtClean="0"/>
              <a:t>Interdiscours</a:t>
            </a:r>
            <a:r>
              <a:rPr lang="fr-FR" b="1" dirty="0" smtClean="0"/>
              <a:t> multiple</a:t>
            </a:r>
            <a:r>
              <a:rPr lang="fr-FR" dirty="0" smtClean="0"/>
              <a:t> : textes de loi, discours sociaux et médiatiques sur l’enfant et la maltraitance, représentations professionnelles, « discours psy »</a:t>
            </a:r>
          </a:p>
          <a:p>
            <a:r>
              <a:rPr lang="fr-FR" b="1" dirty="0" smtClean="0"/>
              <a:t>Le corpus </a:t>
            </a:r>
          </a:p>
          <a:p>
            <a:pPr marL="0" indent="0">
              <a:buNone/>
            </a:pPr>
            <a:r>
              <a:rPr lang="fr-FR" dirty="0" smtClean="0"/>
              <a:t>22 rapports éducatifs produits par un service de placement (en foyer et en famille d’accueil)</a:t>
            </a:r>
          </a:p>
          <a:p>
            <a:pPr marL="0" indent="0">
              <a:buNone/>
            </a:pPr>
            <a:r>
              <a:rPr lang="fr-FR" dirty="0" smtClean="0"/>
              <a:t>44 178 occurrences et 4876 formes </a:t>
            </a:r>
          </a:p>
          <a:p>
            <a:pPr marL="0" indent="0">
              <a:buNone/>
            </a:pPr>
            <a:endParaRPr lang="fr-FR" dirty="0"/>
          </a:p>
        </p:txBody>
      </p:sp>
    </p:spTree>
    <p:extLst>
      <p:ext uri="{BB962C8B-B14F-4D97-AF65-F5344CB8AC3E}">
        <p14:creationId xmlns:p14="http://schemas.microsoft.com/office/powerpoint/2010/main" val="2793879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795972"/>
          </a:xfrm>
        </p:spPr>
        <p:txBody>
          <a:bodyPr>
            <a:normAutofit/>
          </a:bodyPr>
          <a:lstStyle/>
          <a:p>
            <a:r>
              <a:rPr lang="fr-FR" dirty="0" smtClean="0"/>
              <a:t>Des patrons aux routines </a:t>
            </a:r>
            <a:endParaRPr lang="fr-FR" dirty="0"/>
          </a:p>
        </p:txBody>
      </p:sp>
      <p:sp>
        <p:nvSpPr>
          <p:cNvPr id="3" name="Espace réservé du contenu 2"/>
          <p:cNvSpPr>
            <a:spLocks noGrp="1"/>
          </p:cNvSpPr>
          <p:nvPr>
            <p:ph idx="1"/>
          </p:nvPr>
        </p:nvSpPr>
        <p:spPr>
          <a:xfrm>
            <a:off x="539552" y="1124744"/>
            <a:ext cx="8229600" cy="5433467"/>
          </a:xfrm>
        </p:spPr>
        <p:txBody>
          <a:bodyPr>
            <a:normAutofit fontScale="85000" lnSpcReduction="10000"/>
          </a:bodyPr>
          <a:lstStyle/>
          <a:p>
            <a:r>
              <a:rPr lang="fr-FR" dirty="0" smtClean="0"/>
              <a:t>Pourquoi ? </a:t>
            </a:r>
          </a:p>
          <a:p>
            <a:pPr marL="0" indent="0">
              <a:buNone/>
            </a:pPr>
            <a:r>
              <a:rPr lang="fr-FR" dirty="0" smtClean="0">
                <a:sym typeface="Wingdings" panose="05000000000000000000" pitchFamily="2" charset="2"/>
              </a:rPr>
              <a:t> s</a:t>
            </a:r>
            <a:r>
              <a:rPr lang="fr-FR" dirty="0" smtClean="0"/>
              <a:t>entiment diffus de répétition + interrogation des scripteurs sur leur « langue de bois » + méthodes d’explorations </a:t>
            </a:r>
            <a:r>
              <a:rPr lang="fr-FR" dirty="0" err="1" smtClean="0"/>
              <a:t>textométriques</a:t>
            </a:r>
            <a:r>
              <a:rPr lang="fr-FR" dirty="0" smtClean="0"/>
              <a:t> </a:t>
            </a:r>
          </a:p>
          <a:p>
            <a:r>
              <a:rPr lang="fr-FR" dirty="0" smtClean="0"/>
              <a:t>Méthodologie </a:t>
            </a:r>
          </a:p>
          <a:p>
            <a:pPr marL="514350" indent="-514350">
              <a:buAutoNum type="arabicPeriod"/>
            </a:pPr>
            <a:r>
              <a:rPr lang="fr-FR" dirty="0" smtClean="0"/>
              <a:t>Des unités </a:t>
            </a:r>
            <a:r>
              <a:rPr lang="fr-FR" dirty="0" err="1" smtClean="0"/>
              <a:t>textométriques</a:t>
            </a:r>
            <a:r>
              <a:rPr lang="fr-FR" dirty="0" smtClean="0"/>
              <a:t> aux unités phraséologiques (patrons) </a:t>
            </a:r>
          </a:p>
          <a:p>
            <a:pPr marL="0" indent="0">
              <a:buNone/>
            </a:pPr>
            <a:r>
              <a:rPr lang="fr-FR" dirty="0" smtClean="0"/>
              <a:t>Inventaire des segments répétés </a:t>
            </a:r>
          </a:p>
          <a:p>
            <a:pPr marL="0" indent="0">
              <a:buNone/>
            </a:pPr>
            <a:r>
              <a:rPr lang="fr-FR" dirty="0" smtClean="0"/>
              <a:t>Cooccurrences </a:t>
            </a:r>
          </a:p>
          <a:p>
            <a:pPr marL="0" indent="0">
              <a:buNone/>
            </a:pPr>
            <a:r>
              <a:rPr lang="fr-FR" dirty="0" smtClean="0"/>
              <a:t>Extraction de patrons (via Le Trameur)</a:t>
            </a:r>
          </a:p>
          <a:p>
            <a:pPr marL="0" indent="0">
              <a:buNone/>
            </a:pPr>
            <a:r>
              <a:rPr lang="fr-FR" dirty="0" smtClean="0"/>
              <a:t> + Retour au texte via la carte des sections (Le Trameur) </a:t>
            </a:r>
          </a:p>
          <a:p>
            <a:pPr marL="0" indent="0">
              <a:buNone/>
            </a:pPr>
            <a:r>
              <a:rPr lang="fr-FR" dirty="0" smtClean="0">
                <a:sym typeface="Wingdings" panose="05000000000000000000" pitchFamily="2" charset="2"/>
              </a:rPr>
              <a:t> M</a:t>
            </a:r>
            <a:r>
              <a:rPr lang="fr-FR" dirty="0" smtClean="0"/>
              <a:t>ise en évidence de « patrons » </a:t>
            </a:r>
          </a:p>
          <a:p>
            <a:pPr marL="0" indent="0">
              <a:buNone/>
            </a:pPr>
            <a:endParaRPr lang="fr-FR" dirty="0"/>
          </a:p>
        </p:txBody>
      </p:sp>
    </p:spTree>
    <p:extLst>
      <p:ext uri="{BB962C8B-B14F-4D97-AF65-F5344CB8AC3E}">
        <p14:creationId xmlns:p14="http://schemas.microsoft.com/office/powerpoint/2010/main" val="3634374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620688"/>
            <a:ext cx="8229600" cy="5472608"/>
          </a:xfrm>
        </p:spPr>
        <p:txBody>
          <a:bodyPr>
            <a:normAutofit fontScale="92500" lnSpcReduction="10000"/>
          </a:bodyPr>
          <a:lstStyle/>
          <a:p>
            <a:pPr marL="0" indent="0">
              <a:buNone/>
            </a:pPr>
            <a:r>
              <a:rPr lang="fr-FR" altLang="fr-FR" dirty="0"/>
              <a:t>patron : </a:t>
            </a:r>
            <a:r>
              <a:rPr lang="fr-FR" altLang="fr-FR" b="1" dirty="0"/>
              <a:t>un moule syntaxique ou séquentiel avec une combinatoire plus ou moins restreinte.</a:t>
            </a:r>
          </a:p>
          <a:p>
            <a:pPr marL="0" indent="0" algn="just">
              <a:buFont typeface="Arial" charset="0"/>
              <a:buNone/>
              <a:defRPr/>
            </a:pPr>
            <a:r>
              <a:rPr lang="fr-FR" altLang="fr-FR" dirty="0"/>
              <a:t>Les patrons peuvent être de l’ordre du syntagme ou de la proposition (patron syntaxique), voire avoir un empan inter-propositionnel (patron séquentiel). </a:t>
            </a:r>
          </a:p>
          <a:p>
            <a:pPr marL="0" indent="0" algn="just">
              <a:buFont typeface="Arial" charset="0"/>
              <a:buNone/>
              <a:defRPr/>
            </a:pPr>
            <a:r>
              <a:rPr lang="fr-FR" altLang="fr-FR" dirty="0"/>
              <a:t>Ils peuvent comporter des places qui ne sont pas toujours toutes actualisées. Ils peuvent correspondre à des séquences partiellement figées. </a:t>
            </a:r>
          </a:p>
          <a:p>
            <a:pPr marL="0" indent="0" algn="just">
              <a:buFont typeface="Arial" charset="0"/>
              <a:buNone/>
              <a:defRPr/>
            </a:pPr>
            <a:endParaRPr lang="fr-FR" altLang="fr-FR" dirty="0"/>
          </a:p>
          <a:p>
            <a:pPr marL="0" indent="0" algn="just">
              <a:buFont typeface="Arial" charset="0"/>
              <a:buNone/>
              <a:defRPr/>
            </a:pPr>
            <a:r>
              <a:rPr lang="fr-FR" altLang="fr-FR" dirty="0">
                <a:sym typeface="Wingdings" panose="05000000000000000000" pitchFamily="2" charset="2"/>
              </a:rPr>
              <a:t> Un exemple : les patrons construits autour de « pouvoir » </a:t>
            </a:r>
            <a:endParaRPr lang="fr-FR" altLang="fr-FR" dirty="0"/>
          </a:p>
          <a:p>
            <a:pPr marL="0" indent="0">
              <a:buNone/>
            </a:pPr>
            <a:endParaRPr lang="fr-FR" dirty="0"/>
          </a:p>
        </p:txBody>
      </p:sp>
    </p:spTree>
    <p:extLst>
      <p:ext uri="{BB962C8B-B14F-4D97-AF65-F5344CB8AC3E}">
        <p14:creationId xmlns:p14="http://schemas.microsoft.com/office/powerpoint/2010/main" val="224523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620712"/>
            <a:ext cx="8892480" cy="5760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flipH="1">
            <a:off x="7020271" y="3754491"/>
            <a:ext cx="1944216" cy="646331"/>
          </a:xfrm>
          <a:prstGeom prst="rect">
            <a:avLst/>
          </a:prstGeom>
          <a:noFill/>
        </p:spPr>
        <p:txBody>
          <a:bodyPr wrap="square" rtlCol="0">
            <a:spAutoFit/>
          </a:bodyPr>
          <a:lstStyle/>
          <a:p>
            <a:r>
              <a:rPr lang="fr-FR" dirty="0" smtClean="0"/>
              <a:t>Inventaire des segments répétés </a:t>
            </a:r>
            <a:endParaRPr lang="fr-FR" dirty="0"/>
          </a:p>
        </p:txBody>
      </p:sp>
    </p:spTree>
    <p:extLst>
      <p:ext uri="{BB962C8B-B14F-4D97-AF65-F5344CB8AC3E}">
        <p14:creationId xmlns:p14="http://schemas.microsoft.com/office/powerpoint/2010/main" val="3230756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88640"/>
            <a:ext cx="8229600" cy="6009531"/>
          </a:xfrm>
        </p:spPr>
        <p:txBody>
          <a:bodyPr/>
          <a:lstStyle/>
          <a:p>
            <a:pPr marL="0" indent="0">
              <a:buNone/>
            </a:pPr>
            <a:r>
              <a:rPr lang="fr-FR" sz="2000" dirty="0" smtClean="0"/>
              <a:t>Cooccurrents de « pouvoir » : forme « peut » et lemme « pouvoir »</a:t>
            </a:r>
          </a:p>
          <a:p>
            <a:endParaRPr lang="fr-F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620688"/>
            <a:ext cx="7992888" cy="5976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982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Plan </a:t>
            </a:r>
            <a:endParaRPr lang="fr-FR" dirty="0"/>
          </a:p>
        </p:txBody>
      </p:sp>
      <p:sp>
        <p:nvSpPr>
          <p:cNvPr id="5" name="Espace réservé du contenu 4"/>
          <p:cNvSpPr>
            <a:spLocks noGrp="1"/>
          </p:cNvSpPr>
          <p:nvPr>
            <p:ph idx="1"/>
          </p:nvPr>
        </p:nvSpPr>
        <p:spPr>
          <a:xfrm>
            <a:off x="457200" y="1268760"/>
            <a:ext cx="8229600" cy="5256584"/>
          </a:xfrm>
        </p:spPr>
        <p:txBody>
          <a:bodyPr>
            <a:normAutofit lnSpcReduction="10000"/>
          </a:bodyPr>
          <a:lstStyle/>
          <a:p>
            <a:pPr marL="514350" indent="-514350">
              <a:buAutoNum type="arabicPeriod"/>
            </a:pPr>
            <a:r>
              <a:rPr lang="fr-FR" dirty="0" smtClean="0"/>
              <a:t>Situation en analyse du discours (AD) </a:t>
            </a:r>
          </a:p>
          <a:p>
            <a:pPr marL="0" indent="0">
              <a:buNone/>
            </a:pPr>
            <a:r>
              <a:rPr lang="fr-FR" dirty="0" smtClean="0"/>
              <a:t>2. Le champ de l’ADO </a:t>
            </a:r>
          </a:p>
          <a:p>
            <a:pPr marL="0" indent="0">
              <a:buNone/>
            </a:pPr>
            <a:r>
              <a:rPr lang="fr-FR" dirty="0" smtClean="0"/>
              <a:t>AD et informatique </a:t>
            </a:r>
          </a:p>
          <a:p>
            <a:pPr marL="0" indent="0">
              <a:buNone/>
            </a:pPr>
            <a:r>
              <a:rPr lang="fr-FR" dirty="0" smtClean="0"/>
              <a:t>Les explorations outillées aujourd’hui </a:t>
            </a:r>
          </a:p>
          <a:p>
            <a:pPr marL="0" indent="0">
              <a:buNone/>
            </a:pPr>
            <a:r>
              <a:rPr lang="fr-FR" dirty="0" smtClean="0"/>
              <a:t>3. Principes et méthodes de l’ADO </a:t>
            </a:r>
          </a:p>
          <a:p>
            <a:pPr marL="0" indent="0">
              <a:buNone/>
            </a:pPr>
            <a:r>
              <a:rPr lang="fr-FR" dirty="0" smtClean="0"/>
              <a:t>La question du corpus </a:t>
            </a:r>
          </a:p>
          <a:p>
            <a:pPr marL="0" indent="0">
              <a:buNone/>
            </a:pPr>
            <a:r>
              <a:rPr lang="fr-FR" dirty="0" smtClean="0"/>
              <a:t>Les observables : du mot à la séquence </a:t>
            </a:r>
          </a:p>
          <a:p>
            <a:pPr marL="0" indent="0">
              <a:buNone/>
            </a:pPr>
            <a:r>
              <a:rPr lang="fr-FR" dirty="0" smtClean="0"/>
              <a:t>La construction de l’interprétation </a:t>
            </a:r>
          </a:p>
          <a:p>
            <a:pPr marL="0" indent="0">
              <a:buNone/>
            </a:pPr>
            <a:r>
              <a:rPr lang="fr-FR" dirty="0" smtClean="0"/>
              <a:t>4. Les routines, un observable pour l’ADO </a:t>
            </a:r>
          </a:p>
          <a:p>
            <a:pPr marL="0" indent="0">
              <a:buNone/>
            </a:pPr>
            <a:endParaRPr lang="fr-FR" dirty="0" smtClean="0"/>
          </a:p>
          <a:p>
            <a:pPr marL="0" indent="0">
              <a:buNone/>
            </a:pPr>
            <a:endParaRPr lang="fr-FR" dirty="0" smtClean="0"/>
          </a:p>
          <a:p>
            <a:pPr marL="514350" indent="-514350">
              <a:buAutoNum type="arabicPeriod"/>
            </a:pPr>
            <a:endParaRPr lang="fr-FR" dirty="0" smtClean="0"/>
          </a:p>
        </p:txBody>
      </p:sp>
    </p:spTree>
    <p:extLst>
      <p:ext uri="{BB962C8B-B14F-4D97-AF65-F5344CB8AC3E}">
        <p14:creationId xmlns:p14="http://schemas.microsoft.com/office/powerpoint/2010/main" val="3485507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97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29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lstStyle/>
          <a:p>
            <a:r>
              <a:rPr lang="fr-FR" b="1" dirty="0" smtClean="0"/>
              <a:t>Recherche de patrons </a:t>
            </a:r>
          </a:p>
          <a:p>
            <a:pPr marL="0" indent="0">
              <a:buNone/>
            </a:pPr>
            <a:r>
              <a:rPr lang="fr-FR" b="1" dirty="0" smtClean="0">
                <a:sym typeface="Wingdings" panose="05000000000000000000" pitchFamily="2" charset="2"/>
              </a:rPr>
              <a:t> </a:t>
            </a:r>
            <a:r>
              <a:rPr lang="fr-FR" b="1" dirty="0" smtClean="0"/>
              <a:t>Coordination </a:t>
            </a:r>
            <a:r>
              <a:rPr lang="fr-FR" b="1" dirty="0"/>
              <a:t>+ (x) + POUVOIR (présent / PC)</a:t>
            </a:r>
            <a:endParaRPr lang="fr-FR" dirty="0"/>
          </a:p>
          <a:p>
            <a:pPr marL="0" indent="0">
              <a:buNone/>
            </a:pPr>
            <a:r>
              <a:rPr lang="fr-FR" sz="1800" dirty="0"/>
              <a:t>Liste des segments stables repérés par la fonction « Patron » du Trameur.</a:t>
            </a:r>
          </a:p>
          <a:p>
            <a:pPr marL="0" indent="0">
              <a:buNone/>
            </a:pPr>
            <a:r>
              <a:rPr lang="fr-FR" sz="1800" dirty="0"/>
              <a:t>Recherche de 6 items : </a:t>
            </a:r>
          </a:p>
          <a:p>
            <a:pPr marL="0" indent="0">
              <a:buNone/>
            </a:pPr>
            <a:r>
              <a:rPr lang="fr-FR" sz="1800" dirty="0"/>
              <a:t>et POUVOIR .* .* .* .*</a:t>
            </a:r>
          </a:p>
          <a:p>
            <a:pPr marL="0" indent="0">
              <a:buNone/>
            </a:pPr>
            <a:r>
              <a:rPr lang="fr-FR" sz="1800" dirty="0"/>
              <a:t>et .* POUVOIR .* .* .*</a:t>
            </a:r>
          </a:p>
          <a:p>
            <a:pPr marL="0" indent="0">
              <a:buNone/>
            </a:pPr>
            <a:r>
              <a:rPr lang="fr-FR" sz="1800" dirty="0"/>
              <a:t>et .*  .* POUVOIR .* .* .*</a:t>
            </a:r>
          </a:p>
          <a:p>
            <a:pPr marL="0" indent="0">
              <a:buNone/>
            </a:pP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3962117385"/>
              </p:ext>
            </p:extLst>
          </p:nvPr>
        </p:nvGraphicFramePr>
        <p:xfrm>
          <a:off x="467544" y="3356987"/>
          <a:ext cx="7936432" cy="3251835"/>
        </p:xfrm>
        <a:graphic>
          <a:graphicData uri="http://schemas.openxmlformats.org/drawingml/2006/table">
            <a:tbl>
              <a:tblPr firstRow="1" firstCol="1" bandRow="1" bandCol="1">
                <a:tableStyleId>{5C22544A-7EE6-4342-B048-85BDC9FD1C3A}</a:tableStyleId>
              </a:tblPr>
              <a:tblGrid>
                <a:gridCol w="774538"/>
                <a:gridCol w="774538"/>
                <a:gridCol w="774538"/>
                <a:gridCol w="1729801"/>
                <a:gridCol w="774538"/>
                <a:gridCol w="774538"/>
                <a:gridCol w="784865"/>
                <a:gridCol w="774538"/>
                <a:gridCol w="774538"/>
              </a:tblGrid>
              <a:tr h="216789">
                <a:tc>
                  <a:txBody>
                    <a:bodyPr/>
                    <a:lstStyle/>
                    <a:p>
                      <a:pPr>
                        <a:lnSpc>
                          <a:spcPct val="115000"/>
                        </a:lnSpc>
                        <a:spcAft>
                          <a:spcPts val="0"/>
                        </a:spcAft>
                      </a:pPr>
                      <a:r>
                        <a:rPr lang="fr-FR" sz="1100" dirty="0">
                          <a:effectLst/>
                        </a:rPr>
                        <a:t>Fréquence</a:t>
                      </a:r>
                      <a:endParaRPr lang="fr-FR"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Terme</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r>
              <a:tr h="216789">
                <a:tc>
                  <a:txBody>
                    <a:bodyPr/>
                    <a:lstStyle/>
                    <a:p>
                      <a:pPr algn="r">
                        <a:lnSpc>
                          <a:spcPct val="115000"/>
                        </a:lnSpc>
                        <a:spcAft>
                          <a:spcPts val="0"/>
                        </a:spcAft>
                      </a:pPr>
                      <a:r>
                        <a:rPr lang="fr-FR" sz="1100" dirty="0">
                          <a:solidFill>
                            <a:schemeClr val="tx1"/>
                          </a:solidFill>
                          <a:effectLst/>
                          <a:highlight>
                            <a:srgbClr val="FFFF00"/>
                          </a:highlight>
                        </a:rPr>
                        <a:t>1</a:t>
                      </a:r>
                      <a:endParaRPr lang="fr-FR" sz="1100" dirty="0">
                        <a:solidFill>
                          <a:schemeClr val="tx1"/>
                        </a:solidFill>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dirty="0">
                          <a:effectLst/>
                          <a:highlight>
                            <a:srgbClr val="FFFF00"/>
                          </a:highlight>
                        </a:rPr>
                        <a:t>et</a:t>
                      </a:r>
                      <a:endParaRPr lang="fr-FR"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peut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mesurer</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un</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peu</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plus</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r>
              <a:tr h="216789">
                <a:tc>
                  <a:txBody>
                    <a:bodyPr/>
                    <a:lstStyle/>
                    <a:p>
                      <a:pPr algn="r">
                        <a:lnSpc>
                          <a:spcPct val="115000"/>
                        </a:lnSpc>
                        <a:spcAft>
                          <a:spcPts val="0"/>
                        </a:spcAft>
                      </a:pPr>
                      <a:r>
                        <a:rPr lang="fr-FR" sz="1100" dirty="0">
                          <a:solidFill>
                            <a:schemeClr val="tx1"/>
                          </a:solidFill>
                          <a:effectLst/>
                          <a:highlight>
                            <a:srgbClr val="FFFF00"/>
                          </a:highlight>
                        </a:rPr>
                        <a:t>1</a:t>
                      </a:r>
                      <a:endParaRPr lang="fr-FR" sz="1100" dirty="0">
                        <a:solidFill>
                          <a:schemeClr val="tx1"/>
                        </a:solidFill>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peut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en</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faire</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le</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récit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r>
              <a:tr h="216789">
                <a:tc>
                  <a:txBody>
                    <a:bodyPr/>
                    <a:lstStyle/>
                    <a:p>
                      <a:pPr algn="r">
                        <a:lnSpc>
                          <a:spcPct val="115000"/>
                        </a:lnSpc>
                        <a:spcAft>
                          <a:spcPts val="0"/>
                        </a:spcAft>
                      </a:pPr>
                      <a:r>
                        <a:rPr lang="fr-FR" sz="1100" dirty="0">
                          <a:solidFill>
                            <a:schemeClr val="tx1"/>
                          </a:solidFill>
                          <a:effectLst/>
                          <a:highlight>
                            <a:srgbClr val="FFFF00"/>
                          </a:highlight>
                        </a:rPr>
                        <a:t>1</a:t>
                      </a:r>
                      <a:endParaRPr lang="fr-FR" sz="1100" dirty="0">
                        <a:solidFill>
                          <a:schemeClr val="tx1"/>
                        </a:solidFill>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peut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correspondre</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à</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un</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barrage</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r>
              <a:tr h="216789">
                <a:tc>
                  <a:txBody>
                    <a:bodyPr/>
                    <a:lstStyle/>
                    <a:p>
                      <a:pPr algn="r">
                        <a:lnSpc>
                          <a:spcPct val="115000"/>
                        </a:lnSpc>
                        <a:spcAft>
                          <a:spcPts val="0"/>
                        </a:spcAft>
                      </a:pPr>
                      <a:r>
                        <a:rPr lang="fr-FR" sz="1100" dirty="0">
                          <a:solidFill>
                            <a:schemeClr val="tx1"/>
                          </a:solidFill>
                          <a:effectLst/>
                          <a:highlight>
                            <a:srgbClr val="FFFF00"/>
                          </a:highlight>
                        </a:rPr>
                        <a:t>1</a:t>
                      </a:r>
                      <a:endParaRPr lang="fr-FR" sz="1100" dirty="0">
                        <a:solidFill>
                          <a:schemeClr val="tx1"/>
                        </a:solidFill>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dirty="0">
                          <a:effectLst/>
                          <a:highlight>
                            <a:srgbClr val="FFFF00"/>
                          </a:highlight>
                        </a:rPr>
                        <a:t>peut</a:t>
                      </a:r>
                      <a:endParaRPr lang="fr-FR"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rester</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un</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long</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moment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r>
              <a:tr h="216789">
                <a:tc>
                  <a:txBody>
                    <a:bodyPr/>
                    <a:lstStyle/>
                    <a:p>
                      <a:pPr algn="r">
                        <a:lnSpc>
                          <a:spcPct val="115000"/>
                        </a:lnSpc>
                        <a:spcAft>
                          <a:spcPts val="0"/>
                        </a:spcAft>
                      </a:pPr>
                      <a:r>
                        <a:rPr lang="fr-FR" sz="1100" dirty="0">
                          <a:solidFill>
                            <a:schemeClr val="tx1"/>
                          </a:solidFill>
                          <a:effectLst/>
                          <a:highlight>
                            <a:srgbClr val="FFFF00"/>
                          </a:highlight>
                        </a:rPr>
                        <a:t>1</a:t>
                      </a:r>
                      <a:endParaRPr lang="fr-FR" sz="1100" dirty="0">
                        <a:solidFill>
                          <a:schemeClr val="tx1"/>
                        </a:solidFill>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peut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en</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discuter</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librement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r>
              <a:tr h="216789">
                <a:tc>
                  <a:txBody>
                    <a:bodyPr/>
                    <a:lstStyle/>
                    <a:p>
                      <a:pPr algn="r">
                        <a:lnSpc>
                          <a:spcPct val="115000"/>
                        </a:lnSpc>
                        <a:spcAft>
                          <a:spcPts val="0"/>
                        </a:spcAft>
                      </a:pPr>
                      <a:r>
                        <a:rPr lang="fr-FR" sz="1100" dirty="0">
                          <a:solidFill>
                            <a:schemeClr val="tx1"/>
                          </a:solidFill>
                          <a:effectLst/>
                          <a:highlight>
                            <a:srgbClr val="FFFF00"/>
                          </a:highlight>
                        </a:rPr>
                        <a:t>1</a:t>
                      </a:r>
                      <a:endParaRPr lang="fr-FR" sz="1100" dirty="0">
                        <a:solidFill>
                          <a:schemeClr val="tx1"/>
                        </a:solidFill>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peut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en</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retour</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se</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montrer</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très</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affectueuse</a:t>
                      </a:r>
                      <a:endParaRPr lang="fr-FR" sz="1100">
                        <a:effectLst/>
                        <a:latin typeface="Calibri"/>
                        <a:ea typeface="Calibri"/>
                        <a:cs typeface="Times New Roman"/>
                      </a:endParaRPr>
                    </a:p>
                  </a:txBody>
                  <a:tcPr marL="44450" marR="44450" marT="0" marB="0" anchor="b"/>
                </a:tc>
              </a:tr>
              <a:tr h="216789">
                <a:tc>
                  <a:txBody>
                    <a:bodyPr/>
                    <a:lstStyle/>
                    <a:p>
                      <a:pPr algn="r">
                        <a:lnSpc>
                          <a:spcPct val="115000"/>
                        </a:lnSpc>
                        <a:spcAft>
                          <a:spcPts val="0"/>
                        </a:spcAft>
                      </a:pPr>
                      <a:r>
                        <a:rPr lang="fr-FR" sz="1100" dirty="0">
                          <a:solidFill>
                            <a:schemeClr val="tx1"/>
                          </a:solidFill>
                          <a:effectLst/>
                          <a:highlight>
                            <a:srgbClr val="FFFF00"/>
                          </a:highlight>
                        </a:rPr>
                        <a:t>1</a:t>
                      </a:r>
                      <a:endParaRPr lang="fr-FR" sz="1100" dirty="0">
                        <a:solidFill>
                          <a:schemeClr val="tx1"/>
                        </a:solidFill>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a</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pu</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nous</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exprimer</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son</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r>
              <a:tr h="216789">
                <a:tc>
                  <a:txBody>
                    <a:bodyPr/>
                    <a:lstStyle/>
                    <a:p>
                      <a:pPr algn="r">
                        <a:lnSpc>
                          <a:spcPct val="115000"/>
                        </a:lnSpc>
                        <a:spcAft>
                          <a:spcPts val="0"/>
                        </a:spcAft>
                      </a:pPr>
                      <a:r>
                        <a:rPr lang="fr-FR" sz="1100" dirty="0">
                          <a:solidFill>
                            <a:schemeClr val="tx1"/>
                          </a:solidFill>
                          <a:effectLst/>
                          <a:highlight>
                            <a:srgbClr val="FFFF00"/>
                          </a:highlight>
                        </a:rPr>
                        <a:t>1</a:t>
                      </a:r>
                      <a:endParaRPr lang="fr-FR" sz="1100" dirty="0">
                        <a:solidFill>
                          <a:schemeClr val="tx1"/>
                        </a:solidFill>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a</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pu</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nouer</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une</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relation</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r>
              <a:tr h="216789">
                <a:tc>
                  <a:txBody>
                    <a:bodyPr/>
                    <a:lstStyle/>
                    <a:p>
                      <a:pPr algn="r">
                        <a:lnSpc>
                          <a:spcPct val="115000"/>
                        </a:lnSpc>
                        <a:spcAft>
                          <a:spcPts val="0"/>
                        </a:spcAft>
                      </a:pPr>
                      <a:r>
                        <a:rPr lang="fr-FR" sz="1100" dirty="0">
                          <a:solidFill>
                            <a:schemeClr val="tx1"/>
                          </a:solidFill>
                          <a:effectLst/>
                          <a:highlight>
                            <a:srgbClr val="FFFF00"/>
                          </a:highlight>
                        </a:rPr>
                        <a:t>1</a:t>
                      </a:r>
                      <a:endParaRPr lang="fr-FR" sz="1100" dirty="0">
                        <a:solidFill>
                          <a:schemeClr val="tx1"/>
                        </a:solidFill>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a</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pu</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rencontrer</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à</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cette</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r>
              <a:tr h="216789">
                <a:tc>
                  <a:txBody>
                    <a:bodyPr/>
                    <a:lstStyle/>
                    <a:p>
                      <a:pPr algn="r">
                        <a:lnSpc>
                          <a:spcPct val="115000"/>
                        </a:lnSpc>
                        <a:spcAft>
                          <a:spcPts val="0"/>
                        </a:spcAft>
                      </a:pPr>
                      <a:r>
                        <a:rPr lang="fr-FR" sz="1100" dirty="0">
                          <a:solidFill>
                            <a:schemeClr val="tx1"/>
                          </a:solidFill>
                          <a:effectLst/>
                          <a:highlight>
                            <a:srgbClr val="FFFF00"/>
                          </a:highlight>
                        </a:rPr>
                        <a:t>1</a:t>
                      </a:r>
                      <a:endParaRPr lang="fr-FR" sz="1100" dirty="0">
                        <a:solidFill>
                          <a:schemeClr val="tx1"/>
                        </a:solidFill>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ne</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peut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imaginer</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rester</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en</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r>
              <a:tr h="216789">
                <a:tc>
                  <a:txBody>
                    <a:bodyPr/>
                    <a:lstStyle/>
                    <a:p>
                      <a:pPr algn="r">
                        <a:lnSpc>
                          <a:spcPct val="115000"/>
                        </a:lnSpc>
                        <a:spcAft>
                          <a:spcPts val="0"/>
                        </a:spcAft>
                      </a:pPr>
                      <a:r>
                        <a:rPr lang="fr-FR" sz="1100" dirty="0">
                          <a:solidFill>
                            <a:schemeClr val="tx1"/>
                          </a:solidFill>
                          <a:effectLst/>
                          <a:highlight>
                            <a:srgbClr val="FFFF00"/>
                          </a:highlight>
                        </a:rPr>
                        <a:t>1</a:t>
                      </a:r>
                      <a:endParaRPr lang="fr-FR" sz="1100" dirty="0">
                        <a:solidFill>
                          <a:schemeClr val="tx1"/>
                        </a:solidFill>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il</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peut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faire</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des</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cauchemars</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r>
              <a:tr h="216789">
                <a:tc>
                  <a:txBody>
                    <a:bodyPr/>
                    <a:lstStyle/>
                    <a:p>
                      <a:pPr algn="r">
                        <a:lnSpc>
                          <a:spcPct val="115000"/>
                        </a:lnSpc>
                        <a:spcAft>
                          <a:spcPts val="0"/>
                        </a:spcAft>
                      </a:pPr>
                      <a:r>
                        <a:rPr lang="fr-FR" sz="1100" dirty="0">
                          <a:solidFill>
                            <a:schemeClr val="tx1"/>
                          </a:solidFill>
                          <a:effectLst/>
                          <a:highlight>
                            <a:srgbClr val="FFFF00"/>
                          </a:highlight>
                        </a:rPr>
                        <a:t>1</a:t>
                      </a:r>
                      <a:endParaRPr lang="fr-FR" sz="1100" dirty="0">
                        <a:solidFill>
                          <a:schemeClr val="tx1"/>
                        </a:solidFill>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elle</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a</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pu</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nous</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dire</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r>
              <a:tr h="216789">
                <a:tc>
                  <a:txBody>
                    <a:bodyPr/>
                    <a:lstStyle/>
                    <a:p>
                      <a:pPr algn="r">
                        <a:lnSpc>
                          <a:spcPct val="115000"/>
                        </a:lnSpc>
                        <a:spcAft>
                          <a:spcPts val="0"/>
                        </a:spcAft>
                      </a:pPr>
                      <a:r>
                        <a:rPr lang="fr-FR" sz="1100" dirty="0">
                          <a:solidFill>
                            <a:schemeClr val="tx1"/>
                          </a:solidFill>
                          <a:effectLst/>
                          <a:highlight>
                            <a:srgbClr val="FFFF00"/>
                          </a:highlight>
                        </a:rPr>
                        <a:t>1</a:t>
                      </a:r>
                      <a:endParaRPr lang="fr-FR" sz="1100" dirty="0">
                        <a:solidFill>
                          <a:schemeClr val="tx1"/>
                        </a:solidFill>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où</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il</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peut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être</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en</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r>
              <a:tr h="216789">
                <a:tc>
                  <a:txBody>
                    <a:bodyPr/>
                    <a:lstStyle/>
                    <a:p>
                      <a:pPr algn="r">
                        <a:lnSpc>
                          <a:spcPct val="115000"/>
                        </a:lnSpc>
                        <a:spcAft>
                          <a:spcPts val="0"/>
                        </a:spcAft>
                      </a:pPr>
                      <a:r>
                        <a:rPr lang="fr-FR" sz="1100" dirty="0">
                          <a:solidFill>
                            <a:schemeClr val="tx1"/>
                          </a:solidFill>
                          <a:effectLst/>
                          <a:highlight>
                            <a:srgbClr val="FFFF00"/>
                          </a:highlight>
                        </a:rPr>
                        <a:t>1</a:t>
                      </a:r>
                      <a:endParaRPr lang="fr-FR" sz="1100" dirty="0">
                        <a:solidFill>
                          <a:schemeClr val="tx1"/>
                        </a:solidFill>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elle</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peut</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changer</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d'</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highlight>
                            <a:srgbClr val="FFFF00"/>
                          </a:highlight>
                        </a:rPr>
                        <a:t>avis</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a:effectLst/>
                        </a:rPr>
                        <a:t> </a:t>
                      </a:r>
                      <a:endParaRPr lang="fr-FR" sz="1100">
                        <a:effectLst/>
                        <a:latin typeface="Calibri"/>
                        <a:ea typeface="Calibri"/>
                        <a:cs typeface="Times New Roman"/>
                      </a:endParaRPr>
                    </a:p>
                  </a:txBody>
                  <a:tcPr marL="44450" marR="44450" marT="0" marB="0" anchor="b"/>
                </a:tc>
                <a:tc>
                  <a:txBody>
                    <a:bodyPr/>
                    <a:lstStyle/>
                    <a:p>
                      <a:pPr>
                        <a:lnSpc>
                          <a:spcPct val="115000"/>
                        </a:lnSpc>
                        <a:spcAft>
                          <a:spcPts val="0"/>
                        </a:spcAft>
                      </a:pPr>
                      <a:r>
                        <a:rPr lang="fr-FR" sz="1100" dirty="0">
                          <a:effectLst/>
                        </a:rPr>
                        <a:t> </a:t>
                      </a:r>
                      <a:endParaRPr lang="fr-FR"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834641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6192688"/>
          </a:xfrm>
        </p:spPr>
        <p:txBody>
          <a:bodyPr>
            <a:normAutofit fontScale="92500" lnSpcReduction="20000"/>
          </a:bodyPr>
          <a:lstStyle/>
          <a:p>
            <a:pPr marL="0" indent="0">
              <a:spcBef>
                <a:spcPts val="0"/>
              </a:spcBef>
              <a:buNone/>
              <a:defRPr/>
            </a:pPr>
            <a:r>
              <a:rPr lang="fr-FR" dirty="0" smtClean="0">
                <a:solidFill>
                  <a:schemeClr val="dk1"/>
                </a:solidFill>
              </a:rPr>
              <a:t>[</a:t>
            </a:r>
            <a:r>
              <a:rPr lang="fr-FR" dirty="0">
                <a:solidFill>
                  <a:schemeClr val="dk1"/>
                </a:solidFill>
              </a:rPr>
              <a:t>et] + [circonstant] + </a:t>
            </a:r>
            <a:r>
              <a:rPr lang="fr-FR" dirty="0" smtClean="0">
                <a:solidFill>
                  <a:schemeClr val="dk1"/>
                </a:solidFill>
              </a:rPr>
              <a:t>[il/elle/monsieur/madame/</a:t>
            </a:r>
            <a:r>
              <a:rPr lang="fr-FR" dirty="0" err="1" smtClean="0">
                <a:solidFill>
                  <a:schemeClr val="dk1"/>
                </a:solidFill>
              </a:rPr>
              <a:t>NPr</a:t>
            </a:r>
            <a:r>
              <a:rPr lang="fr-FR" dirty="0" smtClean="0">
                <a:solidFill>
                  <a:schemeClr val="dk1"/>
                </a:solidFill>
              </a:rPr>
              <a:t>/qui</a:t>
            </a:r>
            <a:r>
              <a:rPr lang="fr-FR" dirty="0">
                <a:solidFill>
                  <a:schemeClr val="dk1"/>
                </a:solidFill>
              </a:rPr>
              <a:t>] peut/a pu + [adverbe/circonstant]+ [complément indirect] + Prédicat « difficile à dire ou à faire »</a:t>
            </a:r>
          </a:p>
          <a:p>
            <a:pPr marL="0" indent="0">
              <a:buNone/>
            </a:pPr>
            <a:r>
              <a:rPr lang="fr-FR" sz="3000" i="1" dirty="0"/>
              <a:t>il peut également s'affronter aux </a:t>
            </a:r>
            <a:r>
              <a:rPr lang="fr-FR" sz="3000" i="1" dirty="0" smtClean="0"/>
              <a:t>autres</a:t>
            </a:r>
          </a:p>
          <a:p>
            <a:pPr marL="0" indent="0">
              <a:buNone/>
            </a:pPr>
            <a:r>
              <a:rPr lang="fr-FR" sz="3000" i="1" dirty="0"/>
              <a:t>Il peut aujourd’hui partager certains moments agréables avec les autres sans être envahi par ses </a:t>
            </a:r>
            <a:r>
              <a:rPr lang="fr-FR" sz="3000" i="1" dirty="0" smtClean="0"/>
              <a:t>peurs</a:t>
            </a:r>
          </a:p>
          <a:p>
            <a:pPr marL="0" indent="0">
              <a:buNone/>
            </a:pPr>
            <a:r>
              <a:rPr lang="fr-FR" sz="3000" i="1" dirty="0"/>
              <a:t>il a pu nous faire part de ses réticences</a:t>
            </a:r>
            <a:endParaRPr lang="fr-FR" sz="3000" dirty="0"/>
          </a:p>
          <a:p>
            <a:pPr marL="0" indent="0">
              <a:buNone/>
            </a:pPr>
            <a:r>
              <a:rPr lang="fr-FR" sz="3000" i="1" dirty="0" err="1"/>
              <a:t>thierry</a:t>
            </a:r>
            <a:r>
              <a:rPr lang="fr-FR" sz="3000" i="1" dirty="0"/>
              <a:t> s'est réellement installé en famille d'accueil et a pu nouer une relation de confiance avec son assistante </a:t>
            </a:r>
            <a:r>
              <a:rPr lang="fr-FR" sz="3000" i="1" dirty="0" smtClean="0"/>
              <a:t>familiale</a:t>
            </a:r>
          </a:p>
          <a:p>
            <a:pPr marL="0" indent="0">
              <a:buNone/>
            </a:pPr>
            <a:r>
              <a:rPr lang="fr-FR" sz="3000" i="1" dirty="0">
                <a:ea typeface="MS Mincho"/>
                <a:cs typeface="Times New Roman"/>
              </a:rPr>
              <a:t>elle est autonome dans les jeux, et peut rester un long moment à jouer seule dans sa chambre </a:t>
            </a:r>
            <a:endParaRPr lang="fr-FR" sz="3000" i="1" dirty="0" smtClean="0">
              <a:ea typeface="MS Mincho"/>
              <a:cs typeface="Times New Roman"/>
            </a:endParaRPr>
          </a:p>
          <a:p>
            <a:pPr marL="0" indent="0">
              <a:buNone/>
            </a:pPr>
            <a:r>
              <a:rPr lang="fr-FR" sz="3000" i="1" dirty="0">
                <a:solidFill>
                  <a:schemeClr val="dk1"/>
                </a:solidFill>
              </a:rPr>
              <a:t>il fait confiance à la famille d'accueil et a pu nous  exprimer son accord et sa satisfaction concernant le suivi de N. par  notre service dans un récent courrier.</a:t>
            </a:r>
          </a:p>
          <a:p>
            <a:pPr marL="0" indent="0">
              <a:buNone/>
            </a:pPr>
            <a:endParaRPr lang="fr-FR" dirty="0">
              <a:ea typeface="MS Mincho"/>
              <a:cs typeface="Times New Roman"/>
            </a:endParaRPr>
          </a:p>
          <a:p>
            <a:pPr marL="0" indent="0">
              <a:buNone/>
            </a:pPr>
            <a:endParaRPr lang="fr-FR" b="1" i="1" dirty="0">
              <a:solidFill>
                <a:schemeClr val="tx2"/>
              </a:solidFill>
            </a:endParaRPr>
          </a:p>
          <a:p>
            <a:endParaRPr lang="fr-FR" dirty="0"/>
          </a:p>
        </p:txBody>
      </p:sp>
    </p:spTree>
    <p:extLst>
      <p:ext uri="{BB962C8B-B14F-4D97-AF65-F5344CB8AC3E}">
        <p14:creationId xmlns:p14="http://schemas.microsoft.com/office/powerpoint/2010/main" val="4193991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Autofit/>
          </a:bodyPr>
          <a:lstStyle/>
          <a:p>
            <a:r>
              <a:rPr lang="fr-FR" sz="3600" dirty="0" smtClean="0"/>
              <a:t>Quelques propriétés des patrons</a:t>
            </a:r>
            <a:endParaRPr lang="fr-FR" sz="3600" dirty="0"/>
          </a:p>
        </p:txBody>
      </p:sp>
      <p:sp>
        <p:nvSpPr>
          <p:cNvPr id="3" name="Espace réservé du contenu 2"/>
          <p:cNvSpPr>
            <a:spLocks noGrp="1"/>
          </p:cNvSpPr>
          <p:nvPr>
            <p:ph idx="1"/>
          </p:nvPr>
        </p:nvSpPr>
        <p:spPr>
          <a:xfrm>
            <a:off x="107504" y="980728"/>
            <a:ext cx="8928992" cy="5688632"/>
          </a:xfrm>
        </p:spPr>
        <p:txBody>
          <a:bodyPr>
            <a:normAutofit fontScale="92500" lnSpcReduction="10000"/>
          </a:bodyPr>
          <a:lstStyle/>
          <a:p>
            <a:pPr>
              <a:buFontTx/>
              <a:buChar char="•"/>
              <a:defRPr/>
            </a:pPr>
            <a:r>
              <a:rPr lang="fr-FR" sz="2600" dirty="0">
                <a:latin typeface="Arial" pitchFamily="34" charset="0"/>
                <a:cs typeface="Arial" pitchFamily="34" charset="0"/>
              </a:rPr>
              <a:t>Des réalisations plus ou moins figées </a:t>
            </a:r>
          </a:p>
          <a:p>
            <a:pPr marL="0" indent="0">
              <a:buNone/>
              <a:defRPr/>
            </a:pPr>
            <a:r>
              <a:rPr lang="fr-FR" sz="2600" i="1" dirty="0" smtClean="0">
                <a:latin typeface="Arial" pitchFamily="34" charset="0"/>
                <a:cs typeface="Arial" pitchFamily="34" charset="0"/>
              </a:rPr>
              <a:t>être </a:t>
            </a:r>
            <a:r>
              <a:rPr lang="fr-FR" sz="2600" i="1" dirty="0">
                <a:latin typeface="Arial" pitchFamily="34" charset="0"/>
                <a:cs typeface="Arial" pitchFamily="34" charset="0"/>
              </a:rPr>
              <a:t>en difficulté, en conflit </a:t>
            </a:r>
            <a:endParaRPr lang="fr-FR" sz="2600" i="1" dirty="0" smtClean="0">
              <a:latin typeface="Arial" pitchFamily="34" charset="0"/>
              <a:cs typeface="Arial" pitchFamily="34" charset="0"/>
            </a:endParaRPr>
          </a:p>
          <a:p>
            <a:pPr marL="0" indent="0">
              <a:buNone/>
              <a:defRPr/>
            </a:pPr>
            <a:r>
              <a:rPr lang="fr-FR" sz="2600" i="1" dirty="0" smtClean="0">
                <a:latin typeface="Arial" pitchFamily="34" charset="0"/>
                <a:cs typeface="Arial" pitchFamily="34" charset="0"/>
              </a:rPr>
              <a:t>X </a:t>
            </a:r>
            <a:r>
              <a:rPr lang="fr-FR" sz="2600" i="1" dirty="0">
                <a:latin typeface="Arial" pitchFamily="34" charset="0"/>
                <a:cs typeface="Arial" pitchFamily="34" charset="0"/>
              </a:rPr>
              <a:t>est en </a:t>
            </a:r>
            <a:r>
              <a:rPr lang="fr-FR" sz="2600" b="1" i="1" dirty="0">
                <a:latin typeface="Arial" pitchFamily="34" charset="0"/>
                <a:cs typeface="Arial" pitchFamily="34" charset="0"/>
              </a:rPr>
              <a:t>recherche</a:t>
            </a:r>
            <a:r>
              <a:rPr lang="fr-FR" sz="2600" i="1" dirty="0">
                <a:latin typeface="Arial" pitchFamily="34" charset="0"/>
                <a:cs typeface="Arial" pitchFamily="34" charset="0"/>
              </a:rPr>
              <a:t> affective de la part de sa </a:t>
            </a:r>
            <a:r>
              <a:rPr lang="fr-FR" sz="2600" i="1" dirty="0" smtClean="0">
                <a:latin typeface="Arial" pitchFamily="34" charset="0"/>
                <a:cs typeface="Arial" pitchFamily="34" charset="0"/>
              </a:rPr>
              <a:t>mère </a:t>
            </a:r>
            <a:endParaRPr lang="fr-FR" sz="2600" dirty="0">
              <a:latin typeface="Arial" pitchFamily="34" charset="0"/>
              <a:cs typeface="Arial" pitchFamily="34" charset="0"/>
            </a:endParaRPr>
          </a:p>
          <a:p>
            <a:pPr marL="0" indent="0">
              <a:buNone/>
              <a:defRPr/>
            </a:pPr>
            <a:r>
              <a:rPr lang="fr-FR" sz="2600" i="1" dirty="0" smtClean="0">
                <a:latin typeface="Arial" pitchFamily="34" charset="0"/>
                <a:cs typeface="Arial" pitchFamily="34" charset="0"/>
              </a:rPr>
              <a:t>être </a:t>
            </a:r>
            <a:r>
              <a:rPr lang="fr-FR" sz="2600" i="1" dirty="0">
                <a:latin typeface="Arial" pitchFamily="34" charset="0"/>
                <a:cs typeface="Arial" pitchFamily="34" charset="0"/>
              </a:rPr>
              <a:t>dans l’attente </a:t>
            </a:r>
            <a:endParaRPr lang="fr-FR" sz="2600" i="1" dirty="0" smtClean="0">
              <a:latin typeface="Arial" pitchFamily="34" charset="0"/>
              <a:cs typeface="Arial" pitchFamily="34" charset="0"/>
            </a:endParaRPr>
          </a:p>
          <a:p>
            <a:pPr marL="0" indent="0">
              <a:buNone/>
              <a:defRPr/>
            </a:pPr>
            <a:r>
              <a:rPr lang="fr-FR" sz="2600" i="1" dirty="0" smtClean="0">
                <a:latin typeface="Arial" pitchFamily="34" charset="0"/>
                <a:cs typeface="Arial" pitchFamily="34" charset="0"/>
              </a:rPr>
              <a:t>X </a:t>
            </a:r>
            <a:r>
              <a:rPr lang="fr-FR" sz="2600" i="1" dirty="0">
                <a:latin typeface="Arial" pitchFamily="34" charset="0"/>
                <a:cs typeface="Arial" pitchFamily="34" charset="0"/>
              </a:rPr>
              <a:t>est dans la </a:t>
            </a:r>
            <a:r>
              <a:rPr lang="fr-FR" sz="2600" b="1" i="1" dirty="0">
                <a:latin typeface="Arial" pitchFamily="34" charset="0"/>
                <a:cs typeface="Arial" pitchFamily="34" charset="0"/>
              </a:rPr>
              <a:t>dissimulation</a:t>
            </a:r>
            <a:r>
              <a:rPr lang="fr-FR" sz="2600" i="1" dirty="0">
                <a:latin typeface="Arial" pitchFamily="34" charset="0"/>
                <a:cs typeface="Arial" pitchFamily="34" charset="0"/>
              </a:rPr>
              <a:t> de ses devoirs ou </a:t>
            </a:r>
            <a:r>
              <a:rPr lang="fr-FR" sz="2600" i="1" dirty="0" smtClean="0">
                <a:latin typeface="Arial" pitchFamily="34" charset="0"/>
                <a:cs typeface="Arial" pitchFamily="34" charset="0"/>
              </a:rPr>
              <a:t>mots </a:t>
            </a:r>
            <a:r>
              <a:rPr lang="fr-FR" sz="2600" i="1" dirty="0">
                <a:latin typeface="Arial" pitchFamily="34" charset="0"/>
                <a:cs typeface="Arial" pitchFamily="34" charset="0"/>
              </a:rPr>
              <a:t>à faire signer</a:t>
            </a:r>
          </a:p>
          <a:p>
            <a:pPr>
              <a:buFontTx/>
              <a:buChar char="•"/>
              <a:defRPr/>
            </a:pPr>
            <a:r>
              <a:rPr lang="fr-FR" sz="2600" dirty="0">
                <a:latin typeface="Arial" pitchFamily="34" charset="0"/>
                <a:cs typeface="Arial" pitchFamily="34" charset="0"/>
              </a:rPr>
              <a:t>Types et sous-types </a:t>
            </a:r>
          </a:p>
          <a:p>
            <a:pPr marL="0" indent="0">
              <a:buNone/>
              <a:defRPr/>
            </a:pPr>
            <a:r>
              <a:rPr lang="fr-FR" sz="2600" dirty="0" smtClean="0">
                <a:latin typeface="Arial" pitchFamily="34" charset="0"/>
                <a:cs typeface="Arial" pitchFamily="34" charset="0"/>
              </a:rPr>
              <a:t>X </a:t>
            </a:r>
            <a:r>
              <a:rPr lang="fr-FR" sz="2600" dirty="0">
                <a:latin typeface="Arial" pitchFamily="34" charset="0"/>
                <a:cs typeface="Arial" pitchFamily="34" charset="0"/>
              </a:rPr>
              <a:t>est en </a:t>
            </a:r>
            <a:r>
              <a:rPr lang="fr-FR" sz="2600" i="1" dirty="0">
                <a:latin typeface="Arial" pitchFamily="34" charset="0"/>
                <a:cs typeface="Arial" pitchFamily="34" charset="0"/>
              </a:rPr>
              <a:t>+ N </a:t>
            </a:r>
            <a:r>
              <a:rPr lang="fr-FR" sz="2600" dirty="0">
                <a:latin typeface="Arial" pitchFamily="34" charset="0"/>
                <a:cs typeface="Arial" pitchFamily="34" charset="0"/>
              </a:rPr>
              <a:t>prédicatif abstrait</a:t>
            </a:r>
          </a:p>
          <a:p>
            <a:pPr>
              <a:buFont typeface="Wingdings" pitchFamily="2" charset="2"/>
              <a:buChar char="à"/>
              <a:defRPr/>
            </a:pPr>
            <a:r>
              <a:rPr lang="fr-FR" sz="2600" b="1" dirty="0">
                <a:latin typeface="Arial" pitchFamily="34" charset="0"/>
                <a:cs typeface="Arial" pitchFamily="34" charset="0"/>
              </a:rPr>
              <a:t>X est en difficulté pour </a:t>
            </a:r>
            <a:r>
              <a:rPr lang="fr-FR" sz="2600" b="1" i="1" dirty="0">
                <a:latin typeface="Arial" pitchFamily="34" charset="0"/>
                <a:cs typeface="Arial" pitchFamily="34" charset="0"/>
              </a:rPr>
              <a:t>+ </a:t>
            </a:r>
            <a:r>
              <a:rPr lang="fr-FR" sz="2600" b="1" dirty="0">
                <a:latin typeface="Arial" pitchFamily="34" charset="0"/>
                <a:cs typeface="Arial" pitchFamily="34" charset="0"/>
              </a:rPr>
              <a:t>SINF</a:t>
            </a:r>
          </a:p>
          <a:p>
            <a:pPr>
              <a:buFontTx/>
              <a:buChar char="•"/>
              <a:defRPr/>
            </a:pPr>
            <a:r>
              <a:rPr lang="fr-FR" sz="2600" dirty="0">
                <a:effectLst>
                  <a:outerShdw blurRad="38100" dist="38100" dir="2700000" algn="tl">
                    <a:srgbClr val="C0C0C0"/>
                  </a:outerShdw>
                </a:effectLst>
                <a:latin typeface="Arial" pitchFamily="34" charset="0"/>
                <a:cs typeface="Arial" pitchFamily="34" charset="0"/>
              </a:rPr>
              <a:t>Enchaînements de patrons </a:t>
            </a:r>
          </a:p>
          <a:p>
            <a:pPr marL="0" indent="0">
              <a:buNone/>
              <a:defRPr/>
            </a:pPr>
            <a:r>
              <a:rPr lang="fr-FR" sz="2600" i="1" dirty="0" smtClean="0">
                <a:latin typeface="Arial" pitchFamily="34" charset="0"/>
                <a:cs typeface="Arial" pitchFamily="34" charset="0"/>
              </a:rPr>
              <a:t>elle </a:t>
            </a:r>
            <a:r>
              <a:rPr lang="fr-FR" sz="2600" i="1" dirty="0">
                <a:latin typeface="Arial" pitchFamily="34" charset="0"/>
                <a:cs typeface="Arial" pitchFamily="34" charset="0"/>
              </a:rPr>
              <a:t>est par ailleurs, en grande demande affective, et peut être en retour très affectueuse et exprimer son attachement à sa famille d’accueil </a:t>
            </a:r>
            <a:endParaRPr lang="fr-FR" sz="2600" dirty="0">
              <a:latin typeface="Arial" pitchFamily="34" charset="0"/>
              <a:cs typeface="Arial" pitchFamily="34" charset="0"/>
            </a:endParaRPr>
          </a:p>
          <a:p>
            <a:pPr marL="0" indent="0">
              <a:buNone/>
              <a:defRPr/>
            </a:pPr>
            <a:r>
              <a:rPr lang="fr-FR" sz="2600" dirty="0" smtClean="0">
                <a:latin typeface="Arial" pitchFamily="34" charset="0"/>
                <a:cs typeface="Arial" pitchFamily="34" charset="0"/>
                <a:sym typeface="Wingdings" panose="05000000000000000000" pitchFamily="2" charset="2"/>
              </a:rPr>
              <a:t></a:t>
            </a:r>
            <a:r>
              <a:rPr lang="fr-FR" sz="2600" dirty="0" smtClean="0">
                <a:latin typeface="Arial" pitchFamily="34" charset="0"/>
                <a:cs typeface="Arial" pitchFamily="34" charset="0"/>
              </a:rPr>
              <a:t> </a:t>
            </a:r>
            <a:r>
              <a:rPr lang="fr-FR" sz="2600" b="1" dirty="0">
                <a:latin typeface="Arial" pitchFamily="34" charset="0"/>
                <a:cs typeface="Arial" pitchFamily="34" charset="0"/>
              </a:rPr>
              <a:t>X est dans N + et peut + INF</a:t>
            </a:r>
          </a:p>
          <a:p>
            <a:endParaRPr lang="fr-FR" dirty="0"/>
          </a:p>
        </p:txBody>
      </p:sp>
    </p:spTree>
    <p:extLst>
      <p:ext uri="{BB962C8B-B14F-4D97-AF65-F5344CB8AC3E}">
        <p14:creationId xmlns:p14="http://schemas.microsoft.com/office/powerpoint/2010/main" val="2076562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lstStyle/>
          <a:p>
            <a:r>
              <a:rPr lang="fr-FR" dirty="0" smtClean="0"/>
              <a:t>Des patrons aux routines </a:t>
            </a:r>
            <a:endParaRPr lang="fr-FR" dirty="0"/>
          </a:p>
        </p:txBody>
      </p:sp>
      <p:sp>
        <p:nvSpPr>
          <p:cNvPr id="3" name="Espace réservé du contenu 2"/>
          <p:cNvSpPr>
            <a:spLocks noGrp="1"/>
          </p:cNvSpPr>
          <p:nvPr>
            <p:ph idx="1"/>
          </p:nvPr>
        </p:nvSpPr>
        <p:spPr>
          <a:xfrm>
            <a:off x="457200" y="1340768"/>
            <a:ext cx="8229600" cy="4785395"/>
          </a:xfrm>
        </p:spPr>
        <p:txBody>
          <a:bodyPr>
            <a:normAutofit/>
          </a:bodyPr>
          <a:lstStyle/>
          <a:p>
            <a:pPr marL="0" indent="0">
              <a:buNone/>
            </a:pPr>
            <a:r>
              <a:rPr lang="fr-FR" altLang="fr-FR" i="1" dirty="0" smtClean="0"/>
              <a:t>Une </a:t>
            </a:r>
            <a:r>
              <a:rPr lang="fr-FR" altLang="fr-FR" b="1" i="1" dirty="0"/>
              <a:t>routine discursive </a:t>
            </a:r>
            <a:r>
              <a:rPr lang="fr-FR" altLang="fr-FR" i="1" dirty="0"/>
              <a:t>consiste en la mise en relation de séquences linguistiques récurrentes, partiellement figées (i.e. les patrons définis plus haut) avec des déterminations discursives et des fonctions textuelles propres à un genre ou une sphère d’activité. </a:t>
            </a:r>
            <a:endParaRPr lang="fr-FR" altLang="fr-FR" dirty="0"/>
          </a:p>
          <a:p>
            <a:pPr marL="0" indent="0">
              <a:buNone/>
            </a:pPr>
            <a:r>
              <a:rPr lang="fr-FR" dirty="0" smtClean="0">
                <a:sym typeface="Wingdings" panose="05000000000000000000" pitchFamily="2" charset="2"/>
              </a:rPr>
              <a:t> + prise </a:t>
            </a:r>
            <a:r>
              <a:rPr lang="fr-FR" dirty="0">
                <a:sym typeface="Wingdings" panose="05000000000000000000" pitchFamily="2" charset="2"/>
              </a:rPr>
              <a:t>en compte du processus d’écriture </a:t>
            </a:r>
            <a:endParaRPr lang="fr-FR" dirty="0" smtClean="0">
              <a:sym typeface="Wingdings" panose="05000000000000000000" pitchFamily="2" charset="2"/>
            </a:endParaRPr>
          </a:p>
          <a:p>
            <a:pPr marL="0" indent="0">
              <a:buNone/>
            </a:pPr>
            <a:endParaRPr lang="fr-FR" dirty="0" smtClean="0">
              <a:sym typeface="Wingdings" panose="05000000000000000000" pitchFamily="2" charset="2"/>
            </a:endParaRPr>
          </a:p>
        </p:txBody>
      </p:sp>
    </p:spTree>
    <p:extLst>
      <p:ext uri="{BB962C8B-B14F-4D97-AF65-F5344CB8AC3E}">
        <p14:creationId xmlns:p14="http://schemas.microsoft.com/office/powerpoint/2010/main" val="2449053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6669360"/>
          </a:xfrm>
        </p:spPr>
        <p:txBody>
          <a:bodyPr>
            <a:normAutofit fontScale="85000" lnSpcReduction="20000"/>
          </a:bodyPr>
          <a:lstStyle/>
          <a:p>
            <a:r>
              <a:rPr lang="fr-FR" dirty="0" smtClean="0"/>
              <a:t>Proche de la notion de « motif » telle que définie par Mellet et </a:t>
            </a:r>
            <a:r>
              <a:rPr lang="fr-FR" dirty="0" err="1" smtClean="0"/>
              <a:t>Longrée</a:t>
            </a:r>
            <a:r>
              <a:rPr lang="fr-FR" dirty="0" smtClean="0"/>
              <a:t> </a:t>
            </a:r>
          </a:p>
          <a:p>
            <a:pPr marL="400050" lvl="1" indent="0">
              <a:buNone/>
            </a:pPr>
            <a:r>
              <a:rPr lang="fr-FR" dirty="0" smtClean="0"/>
              <a:t>une </a:t>
            </a:r>
            <a:r>
              <a:rPr lang="fr-FR" dirty="0"/>
              <a:t>nouvelle unité textuelle, qui intégrant formes graphiques, lemmes, catégories grammaticales, patrons syntaxiques et, éventuellement, schèmes métriques ou prosodiques, permette de traiter à la fois l’imbrication hiérarchique de ces différents niveaux linguistiques, leur association syntagmatique dans la chaîne linéaire des énoncés et leur récurrence structurante au niveau macro-textuel </a:t>
            </a:r>
            <a:r>
              <a:rPr lang="fr-FR" dirty="0" smtClean="0"/>
              <a:t>(</a:t>
            </a:r>
            <a:r>
              <a:rPr lang="fr-FR" dirty="0"/>
              <a:t>Mellet et </a:t>
            </a:r>
            <a:r>
              <a:rPr lang="fr-FR" dirty="0" err="1"/>
              <a:t>Longrée</a:t>
            </a:r>
            <a:r>
              <a:rPr lang="fr-FR" dirty="0"/>
              <a:t> 2012 : 717). </a:t>
            </a:r>
            <a:endParaRPr lang="fr-FR" dirty="0" smtClean="0"/>
          </a:p>
          <a:p>
            <a:pPr marL="400050" lvl="1" indent="0">
              <a:buNone/>
            </a:pPr>
            <a:r>
              <a:rPr lang="fr-FR" dirty="0" smtClean="0"/>
              <a:t>Ainsi </a:t>
            </a:r>
            <a:r>
              <a:rPr lang="fr-FR" dirty="0"/>
              <a:t>un motif a une fonction textuelle et discursive, à courte et à longue </a:t>
            </a:r>
            <a:r>
              <a:rPr lang="fr-FR" dirty="0" smtClean="0"/>
              <a:t>portée</a:t>
            </a:r>
            <a:r>
              <a:rPr lang="fr-FR" dirty="0"/>
              <a:t> (Mellet et </a:t>
            </a:r>
            <a:r>
              <a:rPr lang="fr-FR" dirty="0" err="1"/>
              <a:t>Longrée</a:t>
            </a:r>
            <a:r>
              <a:rPr lang="fr-FR" dirty="0"/>
              <a:t> 2012 : 717</a:t>
            </a:r>
            <a:r>
              <a:rPr lang="fr-FR" dirty="0" smtClean="0"/>
              <a:t>) </a:t>
            </a:r>
          </a:p>
          <a:p>
            <a:pPr marL="0" indent="0">
              <a:buNone/>
            </a:pPr>
            <a:r>
              <a:rPr lang="fr-FR" dirty="0" smtClean="0">
                <a:sym typeface="Wingdings" panose="05000000000000000000" pitchFamily="2" charset="2"/>
              </a:rPr>
              <a:t> </a:t>
            </a:r>
            <a:r>
              <a:rPr lang="fr-FR" dirty="0" smtClean="0"/>
              <a:t>fonctions </a:t>
            </a:r>
            <a:r>
              <a:rPr lang="fr-FR" dirty="0"/>
              <a:t>cohésive, </a:t>
            </a:r>
            <a:r>
              <a:rPr lang="fr-FR" dirty="0" err="1"/>
              <a:t>résomptive</a:t>
            </a:r>
            <a:r>
              <a:rPr lang="fr-FR" dirty="0"/>
              <a:t>, de structuration temporelle de la narration, de progression de l’intrigue, etc.</a:t>
            </a:r>
          </a:p>
          <a:p>
            <a:r>
              <a:rPr lang="fr-FR" dirty="0"/>
              <a:t>Mais </a:t>
            </a:r>
            <a:r>
              <a:rPr lang="fr-FR" dirty="0" smtClean="0">
                <a:sym typeface="Wingdings" panose="05000000000000000000" pitchFamily="2" charset="2"/>
              </a:rPr>
              <a:t>perspective </a:t>
            </a:r>
            <a:r>
              <a:rPr lang="fr-FR" dirty="0">
                <a:sym typeface="Wingdings" panose="05000000000000000000" pitchFamily="2" charset="2"/>
              </a:rPr>
              <a:t>discursive : fonction </a:t>
            </a:r>
            <a:r>
              <a:rPr lang="fr-FR" dirty="0" smtClean="0">
                <a:sym typeface="Wingdings" panose="05000000000000000000" pitchFamily="2" charset="2"/>
              </a:rPr>
              <a:t>textuelle, argumentative </a:t>
            </a:r>
            <a:r>
              <a:rPr lang="fr-FR" dirty="0">
                <a:sym typeface="Wingdings" panose="05000000000000000000" pitchFamily="2" charset="2"/>
              </a:rPr>
              <a:t>mais aussi déterminations </a:t>
            </a:r>
            <a:r>
              <a:rPr lang="fr-FR" dirty="0" err="1" smtClean="0">
                <a:sym typeface="Wingdings" panose="05000000000000000000" pitchFamily="2" charset="2"/>
              </a:rPr>
              <a:t>interdiscursives</a:t>
            </a:r>
            <a:r>
              <a:rPr lang="fr-FR" dirty="0" smtClean="0">
                <a:sym typeface="Wingdings" panose="05000000000000000000" pitchFamily="2" charset="2"/>
              </a:rPr>
              <a:t> + perspective sur le processus d’écriture </a:t>
            </a:r>
          </a:p>
          <a:p>
            <a:endParaRPr lang="fr-FR" dirty="0">
              <a:sym typeface="Wingdings" panose="05000000000000000000" pitchFamily="2" charset="2"/>
            </a:endParaRPr>
          </a:p>
          <a:p>
            <a:endParaRPr lang="fr-FR" dirty="0"/>
          </a:p>
        </p:txBody>
      </p:sp>
    </p:spTree>
    <p:extLst>
      <p:ext uri="{BB962C8B-B14F-4D97-AF65-F5344CB8AC3E}">
        <p14:creationId xmlns:p14="http://schemas.microsoft.com/office/powerpoint/2010/main" val="2021048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 </a:t>
            </a:r>
            <a:endParaRPr lang="fr-FR" dirty="0"/>
          </a:p>
        </p:txBody>
      </p:sp>
      <p:graphicFrame>
        <p:nvGraphicFramePr>
          <p:cNvPr id="10" name="Espace réservé du contenu 9"/>
          <p:cNvGraphicFramePr>
            <a:graphicFrameLocks noGrp="1"/>
          </p:cNvGraphicFramePr>
          <p:nvPr>
            <p:ph idx="1"/>
            <p:extLst>
              <p:ext uri="{D42A27DB-BD31-4B8C-83A1-F6EECF244321}">
                <p14:modId xmlns:p14="http://schemas.microsoft.com/office/powerpoint/2010/main" val="3631432311"/>
              </p:ext>
            </p:extLst>
          </p:nvPr>
        </p:nvGraphicFramePr>
        <p:xfrm>
          <a:off x="179511" y="476671"/>
          <a:ext cx="7488833" cy="6125422"/>
        </p:xfrm>
        <a:graphic>
          <a:graphicData uri="http://schemas.openxmlformats.org/drawingml/2006/table">
            <a:tbl>
              <a:tblPr firstRow="1" firstCol="1" bandRow="1" bandCol="1">
                <a:tableStyleId>{5C22544A-7EE6-4342-B048-85BDC9FD1C3A}</a:tableStyleId>
              </a:tblPr>
              <a:tblGrid>
                <a:gridCol w="2130560"/>
                <a:gridCol w="1349384"/>
                <a:gridCol w="1300781"/>
                <a:gridCol w="1190321"/>
                <a:gridCol w="1517787"/>
              </a:tblGrid>
              <a:tr h="1052357">
                <a:tc>
                  <a:txBody>
                    <a:bodyPr/>
                    <a:lstStyle/>
                    <a:p>
                      <a:pPr algn="just">
                        <a:lnSpc>
                          <a:spcPct val="115000"/>
                        </a:lnSpc>
                        <a:spcBef>
                          <a:spcPts val="600"/>
                        </a:spcBef>
                        <a:spcAft>
                          <a:spcPts val="600"/>
                        </a:spcAft>
                      </a:pPr>
                      <a:r>
                        <a:rPr lang="fr-FR" sz="1200" dirty="0">
                          <a:effectLst/>
                        </a:rPr>
                        <a:t>                INTERPRETATION </a:t>
                      </a:r>
                      <a:endParaRPr lang="fr-FR" sz="2000" dirty="0">
                        <a:effectLst/>
                      </a:endParaRPr>
                    </a:p>
                    <a:p>
                      <a:pPr algn="just">
                        <a:lnSpc>
                          <a:spcPct val="115000"/>
                        </a:lnSpc>
                        <a:spcBef>
                          <a:spcPts val="600"/>
                        </a:spcBef>
                        <a:spcAft>
                          <a:spcPts val="600"/>
                        </a:spcAft>
                      </a:pPr>
                      <a:r>
                        <a:rPr lang="fr-FR" sz="1200" dirty="0">
                          <a:effectLst/>
                        </a:rPr>
                        <a:t> </a:t>
                      </a:r>
                      <a:endParaRPr lang="fr-FR" sz="2000" dirty="0">
                        <a:effectLst/>
                      </a:endParaRPr>
                    </a:p>
                    <a:p>
                      <a:pPr algn="just">
                        <a:lnSpc>
                          <a:spcPct val="115000"/>
                        </a:lnSpc>
                        <a:spcBef>
                          <a:spcPts val="600"/>
                        </a:spcBef>
                        <a:spcAft>
                          <a:spcPts val="600"/>
                        </a:spcAft>
                      </a:pPr>
                      <a:r>
                        <a:rPr lang="fr-FR" sz="1200" dirty="0">
                          <a:effectLst/>
                        </a:rPr>
                        <a:t>PATRON </a:t>
                      </a:r>
                      <a:endParaRPr lang="fr-FR" sz="2000" dirty="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200">
                          <a:effectLst/>
                        </a:rPr>
                        <a:t>décrire/évaluer (fonction pragmatique) </a:t>
                      </a:r>
                      <a:endParaRPr lang="fr-FR" sz="2000">
                        <a:effectLst/>
                      </a:endParaRPr>
                    </a:p>
                    <a:p>
                      <a:pPr algn="just">
                        <a:lnSpc>
                          <a:spcPct val="115000"/>
                        </a:lnSpc>
                        <a:spcBef>
                          <a:spcPts val="600"/>
                        </a:spcBef>
                        <a:spcAft>
                          <a:spcPts val="600"/>
                        </a:spcAft>
                      </a:pPr>
                      <a:r>
                        <a:rPr lang="fr-FR" sz="1200">
                          <a:effectLst/>
                        </a:rPr>
                        <a:t> </a:t>
                      </a:r>
                      <a:endParaRPr lang="fr-FR" sz="200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200" dirty="0">
                          <a:effectLst/>
                        </a:rPr>
                        <a:t>argumenter (fonction argumentative) </a:t>
                      </a:r>
                      <a:endParaRPr lang="fr-FR" sz="2000" dirty="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200">
                          <a:effectLst/>
                        </a:rPr>
                        <a:t>dimension interdiscursive </a:t>
                      </a:r>
                      <a:endParaRPr lang="fr-FR" sz="200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200">
                          <a:effectLst/>
                        </a:rPr>
                        <a:t>évolutions en cours ?</a:t>
                      </a:r>
                      <a:endParaRPr lang="fr-FR" sz="2000">
                        <a:effectLst/>
                        <a:latin typeface="Calibri"/>
                        <a:ea typeface="Times New Roman"/>
                        <a:cs typeface="Times New Roman"/>
                      </a:endParaRPr>
                    </a:p>
                  </a:txBody>
                  <a:tcPr marL="68580" marR="68580" marT="0" marB="0"/>
                </a:tc>
              </a:tr>
              <a:tr h="4231817">
                <a:tc>
                  <a:txBody>
                    <a:bodyPr/>
                    <a:lstStyle/>
                    <a:p>
                      <a:pPr algn="just">
                        <a:lnSpc>
                          <a:spcPct val="115000"/>
                        </a:lnSpc>
                        <a:spcBef>
                          <a:spcPts val="600"/>
                        </a:spcBef>
                        <a:spcAft>
                          <a:spcPts val="600"/>
                        </a:spcAft>
                      </a:pPr>
                      <a:r>
                        <a:rPr lang="fr-FR" sz="1200" dirty="0">
                          <a:effectLst/>
                        </a:rPr>
                        <a:t>« être dans »</a:t>
                      </a:r>
                      <a:endParaRPr lang="fr-FR" sz="2000" dirty="0">
                        <a:effectLst/>
                      </a:endParaRPr>
                    </a:p>
                    <a:p>
                      <a:pPr algn="just">
                        <a:lnSpc>
                          <a:spcPct val="115000"/>
                        </a:lnSpc>
                        <a:spcBef>
                          <a:spcPts val="600"/>
                        </a:spcBef>
                        <a:spcAft>
                          <a:spcPts val="600"/>
                        </a:spcAft>
                      </a:pPr>
                      <a:r>
                        <a:rPr lang="fr-FR" sz="1200" dirty="0">
                          <a:effectLst/>
                        </a:rPr>
                        <a:t>X est dans + [</a:t>
                      </a:r>
                      <a:r>
                        <a:rPr lang="fr-FR" sz="1200" dirty="0" err="1">
                          <a:effectLst/>
                        </a:rPr>
                        <a:t>adj</a:t>
                      </a:r>
                      <a:r>
                        <a:rPr lang="fr-FR" sz="1200" dirty="0">
                          <a:effectLst/>
                        </a:rPr>
                        <a:t>] +N tel que N soit un N prédicatif abstrait, le plus souvent un déverbal ou un dérivé d’adjectif</a:t>
                      </a:r>
                      <a:endParaRPr lang="fr-FR" sz="2000" dirty="0">
                        <a:effectLst/>
                      </a:endParaRPr>
                    </a:p>
                    <a:p>
                      <a:pPr algn="just">
                        <a:lnSpc>
                          <a:spcPct val="115000"/>
                        </a:lnSpc>
                        <a:spcBef>
                          <a:spcPts val="600"/>
                        </a:spcBef>
                        <a:spcAft>
                          <a:spcPts val="600"/>
                        </a:spcAft>
                      </a:pPr>
                      <a:r>
                        <a:rPr lang="fr-FR" sz="1200" dirty="0">
                          <a:effectLst/>
                        </a:rPr>
                        <a:t>il est dans la dissimulation de ses devoirs ou mots à faire signer</a:t>
                      </a:r>
                      <a:endParaRPr lang="fr-FR" sz="2000" dirty="0">
                        <a:effectLst/>
                      </a:endParaRPr>
                    </a:p>
                    <a:p>
                      <a:pPr algn="just">
                        <a:lnSpc>
                          <a:spcPct val="115000"/>
                        </a:lnSpc>
                        <a:spcBef>
                          <a:spcPts val="600"/>
                        </a:spcBef>
                        <a:spcAft>
                          <a:spcPts val="600"/>
                        </a:spcAft>
                      </a:pPr>
                      <a:r>
                        <a:rPr lang="fr-FR" sz="1200" dirty="0">
                          <a:effectLst/>
                        </a:rPr>
                        <a:t> « être en » </a:t>
                      </a:r>
                      <a:endParaRPr lang="fr-FR" sz="2000" dirty="0">
                        <a:effectLst/>
                      </a:endParaRPr>
                    </a:p>
                    <a:p>
                      <a:pPr algn="just">
                        <a:lnSpc>
                          <a:spcPct val="115000"/>
                        </a:lnSpc>
                        <a:spcBef>
                          <a:spcPts val="600"/>
                        </a:spcBef>
                        <a:spcAft>
                          <a:spcPts val="600"/>
                        </a:spcAft>
                      </a:pPr>
                      <a:r>
                        <a:rPr lang="fr-FR" sz="1200" dirty="0">
                          <a:effectLst/>
                        </a:rPr>
                        <a:t>X est en + [</a:t>
                      </a:r>
                      <a:r>
                        <a:rPr lang="fr-FR" sz="1200" dirty="0" err="1">
                          <a:effectLst/>
                        </a:rPr>
                        <a:t>adj</a:t>
                      </a:r>
                      <a:r>
                        <a:rPr lang="fr-FR" sz="1200" dirty="0">
                          <a:effectLst/>
                        </a:rPr>
                        <a:t>] +N tel que N soit un N prédicatif abstrait, le plus souvent un déverbal ou un dérivé d’adjectif </a:t>
                      </a:r>
                      <a:endParaRPr lang="fr-FR" sz="2000" dirty="0">
                        <a:effectLst/>
                      </a:endParaRPr>
                    </a:p>
                    <a:p>
                      <a:pPr algn="just">
                        <a:lnSpc>
                          <a:spcPct val="115000"/>
                        </a:lnSpc>
                        <a:spcBef>
                          <a:spcPts val="600"/>
                        </a:spcBef>
                        <a:spcAft>
                          <a:spcPts val="600"/>
                        </a:spcAft>
                      </a:pPr>
                      <a:r>
                        <a:rPr lang="fr-FR" sz="1200" dirty="0">
                          <a:effectLst/>
                        </a:rPr>
                        <a:t>T est en recherche affective de la part de sa mère</a:t>
                      </a:r>
                      <a:endParaRPr lang="fr-FR" sz="2000" dirty="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200" dirty="0">
                          <a:effectLst/>
                        </a:rPr>
                        <a:t>Caractérise les personnes en les situant par rapport à un affect, un comportement,  </a:t>
                      </a:r>
                      <a:endParaRPr lang="fr-FR" sz="2000" dirty="0">
                        <a:effectLst/>
                      </a:endParaRPr>
                    </a:p>
                    <a:p>
                      <a:pPr algn="just">
                        <a:lnSpc>
                          <a:spcPct val="115000"/>
                        </a:lnSpc>
                        <a:spcBef>
                          <a:spcPts val="600"/>
                        </a:spcBef>
                        <a:spcAft>
                          <a:spcPts val="600"/>
                        </a:spcAft>
                      </a:pPr>
                      <a:r>
                        <a:rPr lang="fr-FR" sz="1200" dirty="0">
                          <a:effectLst/>
                        </a:rPr>
                        <a:t> </a:t>
                      </a:r>
                      <a:endParaRPr lang="fr-FR" sz="2000" dirty="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200">
                          <a:effectLst/>
                        </a:rPr>
                        <a:t>caractériser en vue d’une conclusion</a:t>
                      </a:r>
                      <a:endParaRPr lang="fr-FR" sz="200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200">
                          <a:effectLst/>
                        </a:rPr>
                        <a:t>discours clinique « psy » </a:t>
                      </a:r>
                      <a:endParaRPr lang="fr-FR" sz="200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200" dirty="0">
                          <a:effectLst/>
                        </a:rPr>
                        <a:t> </a:t>
                      </a:r>
                      <a:r>
                        <a:rPr lang="fr-FR" sz="1200" dirty="0" smtClean="0">
                          <a:effectLst/>
                        </a:rPr>
                        <a:t>extension de l’emploi du patron</a:t>
                      </a:r>
                      <a:r>
                        <a:rPr lang="fr-FR" sz="1200" baseline="0" dirty="0" smtClean="0">
                          <a:effectLst/>
                        </a:rPr>
                        <a:t> en dehors du discours « psy »</a:t>
                      </a:r>
                      <a:endParaRPr lang="fr-FR" sz="2000" dirty="0">
                        <a:effectLst/>
                        <a:latin typeface="Calibri"/>
                        <a:ea typeface="Times New Roman"/>
                        <a:cs typeface="Times New Roman"/>
                      </a:endParaRPr>
                    </a:p>
                  </a:txBody>
                  <a:tcPr marL="68580" marR="68580" marT="0" marB="0"/>
                </a:tc>
              </a:tr>
              <a:tr h="836507">
                <a:tc>
                  <a:txBody>
                    <a:bodyPr/>
                    <a:lstStyle/>
                    <a:p>
                      <a:pPr algn="just">
                        <a:lnSpc>
                          <a:spcPct val="115000"/>
                        </a:lnSpc>
                        <a:spcBef>
                          <a:spcPts val="600"/>
                        </a:spcBef>
                        <a:spcAft>
                          <a:spcPts val="600"/>
                        </a:spcAft>
                      </a:pPr>
                      <a:r>
                        <a:rPr lang="fr-FR" sz="1200">
                          <a:effectLst/>
                        </a:rPr>
                        <a:t>« sur le groupe » </a:t>
                      </a:r>
                      <a:endParaRPr lang="fr-FR" sz="2000">
                        <a:effectLst/>
                      </a:endParaRPr>
                    </a:p>
                    <a:p>
                      <a:pPr algn="just">
                        <a:lnSpc>
                          <a:spcPct val="115000"/>
                        </a:lnSpc>
                        <a:spcBef>
                          <a:spcPts val="600"/>
                        </a:spcBef>
                        <a:spcAft>
                          <a:spcPts val="600"/>
                        </a:spcAft>
                      </a:pPr>
                      <a:r>
                        <a:rPr lang="fr-FR" sz="1200">
                          <a:effectLst/>
                        </a:rPr>
                        <a:t>Sa place sur le groupe a évolué.</a:t>
                      </a:r>
                      <a:endParaRPr lang="fr-FR" sz="200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200">
                          <a:effectLst/>
                        </a:rPr>
                        <a:t>Décrit et évalue le comportement de l’enfant par rapport au groupe </a:t>
                      </a:r>
                      <a:endParaRPr lang="fr-FR" sz="200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200">
                          <a:effectLst/>
                        </a:rPr>
                        <a:t> </a:t>
                      </a:r>
                      <a:endParaRPr lang="fr-FR" sz="200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200">
                          <a:effectLst/>
                        </a:rPr>
                        <a:t> </a:t>
                      </a:r>
                      <a:endParaRPr lang="fr-FR" sz="200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200" dirty="0">
                          <a:effectLst/>
                        </a:rPr>
                        <a:t>extension de l’emploi de sur </a:t>
                      </a:r>
                      <a:endParaRPr lang="fr-FR" sz="2000" dirty="0">
                        <a:effectLst/>
                        <a:latin typeface="Calibri"/>
                        <a:ea typeface="Times New Roman"/>
                        <a:cs typeface="Times New Roman"/>
                      </a:endParaRPr>
                    </a:p>
                  </a:txBody>
                  <a:tcPr marL="68580" marR="68580" marT="0" marB="0"/>
                </a:tc>
              </a:tr>
            </a:tbl>
          </a:graphicData>
        </a:graphic>
      </p:graphicFrame>
      <p:sp>
        <p:nvSpPr>
          <p:cNvPr id="11" name="AutoShape 2"/>
          <p:cNvSpPr>
            <a:spLocks noChangeShapeType="1"/>
          </p:cNvSpPr>
          <p:nvPr/>
        </p:nvSpPr>
        <p:spPr bwMode="auto">
          <a:xfrm rot="10800000">
            <a:off x="231774" y="692696"/>
            <a:ext cx="1963962" cy="792088"/>
          </a:xfrm>
          <a:prstGeom prst="bentConnector3">
            <a:avLst>
              <a:gd name="adj1" fmla="val 100357"/>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156867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2687953373"/>
              </p:ext>
            </p:extLst>
          </p:nvPr>
        </p:nvGraphicFramePr>
        <p:xfrm>
          <a:off x="827584" y="548680"/>
          <a:ext cx="6390932" cy="4320480"/>
        </p:xfrm>
        <a:graphic>
          <a:graphicData uri="http://schemas.openxmlformats.org/drawingml/2006/table">
            <a:tbl>
              <a:tblPr firstRow="1" firstCol="1" bandRow="1" bandCol="1">
                <a:tableStyleId>{5C22544A-7EE6-4342-B048-85BDC9FD1C3A}</a:tableStyleId>
              </a:tblPr>
              <a:tblGrid>
                <a:gridCol w="1974188"/>
                <a:gridCol w="1250347"/>
                <a:gridCol w="1205311"/>
                <a:gridCol w="1102958"/>
                <a:gridCol w="858128"/>
              </a:tblGrid>
              <a:tr h="1886116">
                <a:tc>
                  <a:txBody>
                    <a:bodyPr/>
                    <a:lstStyle/>
                    <a:p>
                      <a:pPr algn="just">
                        <a:lnSpc>
                          <a:spcPct val="115000"/>
                        </a:lnSpc>
                        <a:spcBef>
                          <a:spcPts val="600"/>
                        </a:spcBef>
                        <a:spcAft>
                          <a:spcPts val="600"/>
                        </a:spcAft>
                      </a:pPr>
                      <a:r>
                        <a:rPr lang="fr-FR" sz="1050" dirty="0">
                          <a:effectLst/>
                        </a:rPr>
                        <a:t>« dans [</a:t>
                      </a:r>
                      <a:r>
                        <a:rPr lang="fr-FR" sz="1050" dirty="0" err="1">
                          <a:effectLst/>
                        </a:rPr>
                        <a:t>det</a:t>
                      </a:r>
                      <a:r>
                        <a:rPr lang="fr-FR" sz="1050" dirty="0">
                          <a:effectLst/>
                        </a:rPr>
                        <a:t>] cadre » </a:t>
                      </a:r>
                      <a:endParaRPr lang="fr-FR" sz="1600" dirty="0">
                        <a:effectLst/>
                      </a:endParaRPr>
                    </a:p>
                    <a:p>
                      <a:pPr algn="just">
                        <a:lnSpc>
                          <a:spcPct val="115000"/>
                        </a:lnSpc>
                        <a:spcBef>
                          <a:spcPts val="600"/>
                        </a:spcBef>
                        <a:spcAft>
                          <a:spcPts val="600"/>
                        </a:spcAft>
                      </a:pPr>
                      <a:r>
                        <a:rPr lang="fr-FR" sz="1050" dirty="0">
                          <a:effectLst/>
                        </a:rPr>
                        <a:t>en juin 2007 et septembre 2007 madame </a:t>
                      </a:r>
                      <a:r>
                        <a:rPr lang="fr-FR" sz="1050" dirty="0" err="1">
                          <a:effectLst/>
                        </a:rPr>
                        <a:t>gillouard</a:t>
                      </a:r>
                      <a:r>
                        <a:rPr lang="fr-FR" sz="1050" dirty="0">
                          <a:effectLst/>
                        </a:rPr>
                        <a:t> l'a reçue dans le cadre d'entretiens individuels.</a:t>
                      </a:r>
                      <a:endParaRPr lang="fr-FR" sz="1600" dirty="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050" dirty="0">
                          <a:effectLst/>
                        </a:rPr>
                        <a:t>Situe l’action (raconter) et caractérise les personnes par rapport à un cadre d’observation </a:t>
                      </a:r>
                      <a:endParaRPr lang="fr-FR" sz="1600" dirty="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050" dirty="0">
                          <a:effectLst/>
                        </a:rPr>
                        <a:t> </a:t>
                      </a:r>
                      <a:endParaRPr lang="fr-FR" sz="1600" dirty="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050">
                          <a:effectLst/>
                        </a:rPr>
                        <a:t>thème du « cadre » dans le discours des éducateurs </a:t>
                      </a:r>
                      <a:endParaRPr lang="fr-FR" sz="160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050" dirty="0">
                          <a:effectLst/>
                        </a:rPr>
                        <a:t>extension de l’emploi de </a:t>
                      </a:r>
                      <a:r>
                        <a:rPr lang="fr-FR" sz="1050" dirty="0" smtClean="0">
                          <a:effectLst/>
                        </a:rPr>
                        <a:t>« dans </a:t>
                      </a:r>
                      <a:r>
                        <a:rPr lang="fr-FR" sz="1050" dirty="0">
                          <a:effectLst/>
                        </a:rPr>
                        <a:t>le </a:t>
                      </a:r>
                      <a:r>
                        <a:rPr lang="fr-FR" sz="1050" dirty="0" smtClean="0">
                          <a:effectLst/>
                        </a:rPr>
                        <a:t>cadre »</a:t>
                      </a:r>
                      <a:endParaRPr lang="fr-FR" sz="1600" dirty="0">
                        <a:effectLst/>
                        <a:latin typeface="Calibri"/>
                        <a:ea typeface="Times New Roman"/>
                        <a:cs typeface="Times New Roman"/>
                      </a:endParaRPr>
                    </a:p>
                  </a:txBody>
                  <a:tcPr marL="68580" marR="68580" marT="0" marB="0"/>
                </a:tc>
              </a:tr>
              <a:tr h="2434364">
                <a:tc>
                  <a:txBody>
                    <a:bodyPr/>
                    <a:lstStyle/>
                    <a:p>
                      <a:pPr algn="just">
                        <a:lnSpc>
                          <a:spcPct val="115000"/>
                        </a:lnSpc>
                        <a:spcBef>
                          <a:spcPts val="600"/>
                        </a:spcBef>
                        <a:spcAft>
                          <a:spcPts val="600"/>
                        </a:spcAft>
                      </a:pPr>
                      <a:r>
                        <a:rPr lang="fr-FR" sz="1050" dirty="0">
                          <a:effectLst/>
                        </a:rPr>
                        <a:t>« pouvoir »</a:t>
                      </a:r>
                      <a:endParaRPr lang="fr-FR" sz="1600" dirty="0">
                        <a:effectLst/>
                      </a:endParaRPr>
                    </a:p>
                    <a:p>
                      <a:pPr algn="just">
                        <a:lnSpc>
                          <a:spcPct val="115000"/>
                        </a:lnSpc>
                        <a:spcBef>
                          <a:spcPts val="600"/>
                        </a:spcBef>
                        <a:spcAft>
                          <a:spcPts val="600"/>
                        </a:spcAft>
                      </a:pPr>
                      <a:r>
                        <a:rPr lang="fr-FR" sz="1050" dirty="0">
                          <a:effectLst/>
                        </a:rPr>
                        <a:t>[et] + [circonstant] + X peut/a pu + [adverbe/circonstant] + [nous] + Prédicat « difficile à dire ou à faire » </a:t>
                      </a:r>
                      <a:endParaRPr lang="fr-FR" sz="1600" dirty="0">
                        <a:effectLst/>
                      </a:endParaRPr>
                    </a:p>
                    <a:p>
                      <a:pPr algn="just">
                        <a:lnSpc>
                          <a:spcPct val="115000"/>
                        </a:lnSpc>
                        <a:spcBef>
                          <a:spcPts val="600"/>
                        </a:spcBef>
                        <a:spcAft>
                          <a:spcPts val="600"/>
                        </a:spcAft>
                      </a:pPr>
                      <a:r>
                        <a:rPr lang="fr-FR" sz="1050" dirty="0">
                          <a:effectLst/>
                        </a:rPr>
                        <a:t>Il peut aujourd’hui partager certains moments agréables avec les autres sans être envahi par ses peurs</a:t>
                      </a:r>
                      <a:endParaRPr lang="fr-FR" sz="1600" dirty="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050">
                          <a:effectLst/>
                        </a:rPr>
                        <a:t>« Raconte » les actions de X et en même temps ses capacités saisies sous l’angle de leur évolution (patron « X peut désormais »)</a:t>
                      </a:r>
                      <a:endParaRPr lang="fr-FR" sz="160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050">
                          <a:effectLst/>
                        </a:rPr>
                        <a:t>soutenir une conclusion  </a:t>
                      </a:r>
                      <a:endParaRPr lang="fr-FR" sz="160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050" dirty="0">
                          <a:effectLst/>
                        </a:rPr>
                        <a:t>thème du « progrès » dans le discours des éducateurs </a:t>
                      </a:r>
                      <a:endParaRPr lang="fr-FR" sz="1600" dirty="0">
                        <a:effectLst/>
                        <a:latin typeface="Calibri"/>
                        <a:ea typeface="Times New Roman"/>
                        <a:cs typeface="Times New Roman"/>
                      </a:endParaRPr>
                    </a:p>
                  </a:txBody>
                  <a:tcPr marL="68580" marR="68580" marT="0" marB="0"/>
                </a:tc>
                <a:tc>
                  <a:txBody>
                    <a:bodyPr/>
                    <a:lstStyle/>
                    <a:p>
                      <a:pPr algn="just">
                        <a:lnSpc>
                          <a:spcPct val="115000"/>
                        </a:lnSpc>
                        <a:spcBef>
                          <a:spcPts val="600"/>
                        </a:spcBef>
                        <a:spcAft>
                          <a:spcPts val="600"/>
                        </a:spcAft>
                      </a:pPr>
                      <a:r>
                        <a:rPr lang="fr-FR" sz="1050" dirty="0">
                          <a:effectLst/>
                        </a:rPr>
                        <a:t> </a:t>
                      </a:r>
                      <a:endParaRPr lang="fr-FR" sz="16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130329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sz="4000" dirty="0" smtClean="0"/>
              <a:t>Propriétés des routines </a:t>
            </a:r>
            <a:endParaRPr lang="fr-FR" sz="4000" dirty="0"/>
          </a:p>
        </p:txBody>
      </p:sp>
      <p:sp>
        <p:nvSpPr>
          <p:cNvPr id="3" name="Espace réservé du contenu 2"/>
          <p:cNvSpPr>
            <a:spLocks noGrp="1"/>
          </p:cNvSpPr>
          <p:nvPr>
            <p:ph idx="1"/>
          </p:nvPr>
        </p:nvSpPr>
        <p:spPr>
          <a:xfrm>
            <a:off x="457200" y="1124744"/>
            <a:ext cx="8229600" cy="5544616"/>
          </a:xfrm>
        </p:spPr>
        <p:txBody>
          <a:bodyPr>
            <a:normAutofit fontScale="62500" lnSpcReduction="20000"/>
          </a:bodyPr>
          <a:lstStyle/>
          <a:p>
            <a:r>
              <a:rPr lang="fr-FR" sz="3800" dirty="0" smtClean="0"/>
              <a:t>« S’imposent » au fil de l’écriture (différents états de texte) </a:t>
            </a:r>
          </a:p>
          <a:p>
            <a:pPr marL="0" lvl="1" indent="0">
              <a:buNone/>
            </a:pPr>
            <a:r>
              <a:rPr lang="fr-FR" sz="3800" i="1" dirty="0"/>
              <a:t>Il reste très à l'écoute, dit </a:t>
            </a:r>
            <a:r>
              <a:rPr lang="fr-FR" sz="3800" b="1" i="1" dirty="0"/>
              <a:t>que l'organisation du linge</a:t>
            </a:r>
            <a:r>
              <a:rPr lang="fr-FR" sz="3800" i="1" dirty="0"/>
              <a:t> le soutient </a:t>
            </a:r>
            <a:r>
              <a:rPr lang="fr-FR" sz="3800" dirty="0"/>
              <a:t>(états 3-6)</a:t>
            </a:r>
            <a:r>
              <a:rPr lang="en-US" sz="3800" i="1" dirty="0">
                <a:sym typeface="Wingdings"/>
              </a:rPr>
              <a:t></a:t>
            </a:r>
            <a:r>
              <a:rPr lang="en-US" sz="3800" i="1" dirty="0"/>
              <a:t> </a:t>
            </a:r>
            <a:r>
              <a:rPr lang="fr-FR" sz="3800" i="1" dirty="0"/>
              <a:t>Que </a:t>
            </a:r>
            <a:r>
              <a:rPr lang="fr-FR" sz="3800" b="1" i="1" dirty="0"/>
              <a:t>le cadre posé pour l'organisation</a:t>
            </a:r>
            <a:r>
              <a:rPr lang="fr-FR" sz="3800" i="1" dirty="0"/>
              <a:t> du linge le soutient </a:t>
            </a:r>
            <a:r>
              <a:rPr lang="fr-FR" sz="3800" dirty="0"/>
              <a:t>(état </a:t>
            </a:r>
            <a:r>
              <a:rPr lang="fr-FR" sz="3800" i="1" dirty="0"/>
              <a:t>7</a:t>
            </a:r>
            <a:r>
              <a:rPr lang="fr-FR" sz="3800" dirty="0"/>
              <a:t>-état final)</a:t>
            </a:r>
            <a:r>
              <a:rPr lang="fr-FR" sz="3800" i="1" dirty="0"/>
              <a:t> </a:t>
            </a:r>
            <a:endParaRPr lang="fr-FR" sz="3800" i="1" dirty="0" smtClean="0"/>
          </a:p>
          <a:p>
            <a:pPr marL="342900" lvl="1" indent="-342900">
              <a:buFont typeface="Wingdings" pitchFamily="2" charset="2"/>
              <a:buChar char="à"/>
            </a:pPr>
            <a:r>
              <a:rPr lang="fr-FR" sz="3800" dirty="0" smtClean="0">
                <a:sym typeface="Wingdings" panose="05000000000000000000" pitchFamily="2" charset="2"/>
              </a:rPr>
              <a:t>Réalisations « bizarres » relativement à la « norme » (Sitri et Veniard 2016) </a:t>
            </a:r>
          </a:p>
          <a:p>
            <a:pPr marL="0" indent="0">
              <a:buNone/>
            </a:pPr>
            <a:r>
              <a:rPr lang="fr-FR" sz="3800" i="1" dirty="0"/>
              <a:t>En raison d’un </a:t>
            </a:r>
            <a:r>
              <a:rPr lang="fr-FR" sz="3800" b="1" i="1" dirty="0"/>
              <a:t>vol de pantalon</a:t>
            </a:r>
            <a:r>
              <a:rPr lang="fr-FR" sz="3800" i="1" dirty="0"/>
              <a:t> sur le groupe</a:t>
            </a:r>
          </a:p>
          <a:p>
            <a:pPr marL="0" indent="0">
              <a:buNone/>
            </a:pPr>
            <a:r>
              <a:rPr lang="fr-FR" sz="3800" i="1" dirty="0"/>
              <a:t>Annie  </a:t>
            </a:r>
            <a:r>
              <a:rPr lang="fr-FR" sz="3800" b="1" i="1" dirty="0"/>
              <a:t>a téléphoné sur le groupe</a:t>
            </a:r>
            <a:r>
              <a:rPr lang="fr-FR" sz="3800" i="1" dirty="0"/>
              <a:t> ce soir là  pour  souhaiter  aux  jeunes  et  aux  adultes un joyeux noël.</a:t>
            </a:r>
            <a:endParaRPr lang="fr-FR" sz="3800" dirty="0" smtClean="0">
              <a:sym typeface="Wingdings" panose="05000000000000000000" pitchFamily="2" charset="2"/>
            </a:endParaRPr>
          </a:p>
          <a:p>
            <a:pPr>
              <a:buNone/>
            </a:pPr>
            <a:r>
              <a:rPr lang="fr-FR" sz="3800" i="1" dirty="0" smtClean="0"/>
              <a:t>X est </a:t>
            </a:r>
            <a:r>
              <a:rPr lang="fr-FR" sz="3800" i="1" dirty="0"/>
              <a:t>dans la </a:t>
            </a:r>
            <a:r>
              <a:rPr lang="fr-FR" sz="3800" b="1" i="1" dirty="0"/>
              <a:t>dissimulation</a:t>
            </a:r>
            <a:r>
              <a:rPr lang="fr-FR" sz="3800" i="1" dirty="0"/>
              <a:t> de ses devoirs ou mots à </a:t>
            </a:r>
            <a:r>
              <a:rPr lang="fr-FR" sz="3800" i="1" dirty="0" smtClean="0"/>
              <a:t>faire signer </a:t>
            </a:r>
            <a:endParaRPr lang="fr-FR" sz="3800" i="1" dirty="0"/>
          </a:p>
          <a:p>
            <a:pPr>
              <a:buNone/>
            </a:pPr>
            <a:r>
              <a:rPr lang="fr-FR" sz="3800" i="1" dirty="0" smtClean="0"/>
              <a:t>la </a:t>
            </a:r>
            <a:r>
              <a:rPr lang="fr-FR" sz="3800" b="1" i="1" dirty="0"/>
              <a:t>confusion</a:t>
            </a:r>
            <a:r>
              <a:rPr lang="fr-FR" sz="3800" i="1" dirty="0"/>
              <a:t> dans laquelle A est dans sa </a:t>
            </a:r>
            <a:r>
              <a:rPr lang="fr-FR" sz="3800" i="1" dirty="0" smtClean="0"/>
              <a:t>propre histoire</a:t>
            </a:r>
          </a:p>
          <a:p>
            <a:pPr>
              <a:buNone/>
            </a:pPr>
            <a:r>
              <a:rPr lang="fr-FR" sz="3800" i="1" dirty="0" smtClean="0"/>
              <a:t>Monsieur se promène avec sa fille </a:t>
            </a:r>
            <a:r>
              <a:rPr lang="fr-FR" sz="3800" b="1" i="1" dirty="0" smtClean="0"/>
              <a:t>dans le cadre </a:t>
            </a:r>
            <a:r>
              <a:rPr lang="fr-FR" sz="3800" i="1" dirty="0" smtClean="0"/>
              <a:t>du centre commercial </a:t>
            </a:r>
            <a:endParaRPr lang="fr-FR" sz="3800" i="1" dirty="0"/>
          </a:p>
          <a:p>
            <a:pPr marL="0" lvl="1" indent="0">
              <a:buNone/>
            </a:pPr>
            <a:endParaRPr lang="fr-FR" dirty="0" smtClean="0">
              <a:sym typeface="Wingdings" panose="05000000000000000000" pitchFamily="2" charset="2"/>
            </a:endParaRPr>
          </a:p>
          <a:p>
            <a:pPr marL="0" lvl="1" indent="0">
              <a:buNone/>
            </a:pPr>
            <a:endParaRPr lang="fr-FR" sz="2000" dirty="0"/>
          </a:p>
          <a:p>
            <a:pPr marL="0" indent="0">
              <a:buNone/>
            </a:pPr>
            <a:r>
              <a:rPr lang="fr-FR" dirty="0" smtClean="0"/>
              <a:t> </a:t>
            </a:r>
            <a:endParaRPr lang="fr-FR" dirty="0"/>
          </a:p>
        </p:txBody>
      </p:sp>
    </p:spTree>
    <p:extLst>
      <p:ext uri="{BB962C8B-B14F-4D97-AF65-F5344CB8AC3E}">
        <p14:creationId xmlns:p14="http://schemas.microsoft.com/office/powerpoint/2010/main" val="2620257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Vers une perspective séquentielle (Née et al. 2017) </a:t>
            </a:r>
            <a:endParaRPr lang="fr-FR" sz="3200" dirty="0"/>
          </a:p>
        </p:txBody>
      </p:sp>
      <p:sp>
        <p:nvSpPr>
          <p:cNvPr id="3" name="Espace réservé du contenu 2"/>
          <p:cNvSpPr>
            <a:spLocks noGrp="1"/>
          </p:cNvSpPr>
          <p:nvPr>
            <p:ph idx="1"/>
          </p:nvPr>
        </p:nvSpPr>
        <p:spPr>
          <a:xfrm>
            <a:off x="457200" y="1340768"/>
            <a:ext cx="8229600" cy="5112568"/>
          </a:xfrm>
        </p:spPr>
        <p:txBody>
          <a:bodyPr>
            <a:normAutofit fontScale="77500" lnSpcReduction="20000"/>
          </a:bodyPr>
          <a:lstStyle/>
          <a:p>
            <a:r>
              <a:rPr lang="fr-FR" dirty="0" smtClean="0"/>
              <a:t>Enchaînement de routines, enchaînement routines + autres marques linguistiques (connecteurs, verbes de parole) </a:t>
            </a:r>
          </a:p>
          <a:p>
            <a:r>
              <a:rPr lang="fr-FR" dirty="0" smtClean="0"/>
              <a:t>Mise au jour d’une séquence évaluative basée sur l’alternance généralisation/particularisation </a:t>
            </a:r>
          </a:p>
          <a:p>
            <a:pPr marL="0" indent="0">
              <a:buNone/>
            </a:pPr>
            <a:r>
              <a:rPr lang="fr-FR" dirty="0" err="1" smtClean="0"/>
              <a:t>Evaluation</a:t>
            </a:r>
            <a:r>
              <a:rPr lang="fr-FR" dirty="0" smtClean="0"/>
              <a:t> globale + étayage (catégorisation psy ou présentation de faits/dires + ouverture (énoncés généraux sur l’évolution ou </a:t>
            </a:r>
            <a:r>
              <a:rPr lang="fr-FR" dirty="0" err="1" smtClean="0"/>
              <a:t>recatégorisation</a:t>
            </a:r>
            <a:r>
              <a:rPr lang="fr-FR" dirty="0" smtClean="0"/>
              <a:t> de ce qui précède) </a:t>
            </a:r>
          </a:p>
          <a:p>
            <a:pPr marL="400050" lvl="1" indent="0">
              <a:buNone/>
            </a:pPr>
            <a:r>
              <a:rPr lang="fr-FR" dirty="0" err="1"/>
              <a:t>anthony</a:t>
            </a:r>
            <a:r>
              <a:rPr lang="fr-FR" dirty="0"/>
              <a:t> rentre chez lui tous les week-ends et une partie des vacances. </a:t>
            </a:r>
            <a:r>
              <a:rPr lang="fr-FR" b="1" dirty="0"/>
              <a:t>ces organisations</a:t>
            </a:r>
            <a:r>
              <a:rPr lang="fr-FR" dirty="0"/>
              <a:t> </a:t>
            </a:r>
            <a:r>
              <a:rPr lang="fr-FR" b="1" dirty="0"/>
              <a:t>semblent</a:t>
            </a:r>
            <a:r>
              <a:rPr lang="fr-FR" dirty="0"/>
              <a:t> </a:t>
            </a:r>
            <a:r>
              <a:rPr lang="fr-FR" b="1" dirty="0"/>
              <a:t>lui convenir</a:t>
            </a:r>
            <a:r>
              <a:rPr lang="fr-FR" dirty="0"/>
              <a:t>. il </a:t>
            </a:r>
            <a:r>
              <a:rPr lang="fr-FR" b="1" dirty="0"/>
              <a:t>a même exprimé</a:t>
            </a:r>
            <a:r>
              <a:rPr lang="fr-FR" dirty="0"/>
              <a:t> par curiosité le désir de passer un week-end sur le groupe avant les vacances de février. nous n'évaluons pas actuellement le sens de cette demande : sommes nous réellement dans de la curiosité nous indiquant son bien-être sur le groupe ou une demande de protection plus importante ?</a:t>
            </a:r>
          </a:p>
          <a:p>
            <a:pPr marL="0" indent="0">
              <a:buNone/>
            </a:pPr>
            <a:endParaRPr lang="fr-FR" dirty="0" smtClean="0"/>
          </a:p>
          <a:p>
            <a:pPr marL="0" indent="0">
              <a:buNone/>
            </a:pPr>
            <a:endParaRPr lang="fr-FR" dirty="0" smtClean="0"/>
          </a:p>
        </p:txBody>
      </p:sp>
    </p:spTree>
    <p:extLst>
      <p:ext uri="{BB962C8B-B14F-4D97-AF65-F5344CB8AC3E}">
        <p14:creationId xmlns:p14="http://schemas.microsoft.com/office/powerpoint/2010/main" val="648598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Autofit/>
          </a:bodyPr>
          <a:lstStyle/>
          <a:p>
            <a:r>
              <a:rPr lang="fr-FR" sz="3600" dirty="0" smtClean="0"/>
              <a:t>Rappel : différentes conceptions du discours </a:t>
            </a:r>
            <a:endParaRPr lang="fr-FR" sz="3600" dirty="0"/>
          </a:p>
        </p:txBody>
      </p:sp>
      <p:sp>
        <p:nvSpPr>
          <p:cNvPr id="5" name="Espace réservé du contenu 4"/>
          <p:cNvSpPr>
            <a:spLocks noGrp="1"/>
          </p:cNvSpPr>
          <p:nvPr>
            <p:ph idx="1"/>
          </p:nvPr>
        </p:nvSpPr>
        <p:spPr>
          <a:xfrm>
            <a:off x="457200" y="1412776"/>
            <a:ext cx="8229600" cy="5328592"/>
          </a:xfrm>
        </p:spPr>
        <p:txBody>
          <a:bodyPr>
            <a:normAutofit fontScale="92500" lnSpcReduction="10000"/>
          </a:bodyPr>
          <a:lstStyle/>
          <a:p>
            <a:r>
              <a:rPr lang="fr-FR" dirty="0" smtClean="0"/>
              <a:t>Le discours </a:t>
            </a:r>
          </a:p>
          <a:p>
            <a:pPr>
              <a:buFontTx/>
              <a:buChar char="-"/>
            </a:pPr>
            <a:r>
              <a:rPr lang="fr-FR" dirty="0" smtClean="0"/>
              <a:t>Comme unité supérieure à la phrase OU</a:t>
            </a:r>
          </a:p>
          <a:p>
            <a:pPr>
              <a:buFontTx/>
              <a:buChar char="-"/>
            </a:pPr>
            <a:r>
              <a:rPr lang="fr-FR" dirty="0" smtClean="0"/>
              <a:t>Comme mise en relation d’une production verbale avec un « extérieur » </a:t>
            </a:r>
          </a:p>
          <a:p>
            <a:pPr marL="800100" lvl="2" indent="0">
              <a:buNone/>
            </a:pPr>
            <a:r>
              <a:rPr lang="fr-FR" dirty="0"/>
              <a:t>On peut envisager l'analyse du discours à partir de deux types de problèmes qui, en fait, sont liés. Le premier concerne le prolongement de la linguistique descriptive au-delà des limites d'une seule phrase à la fois. Le second concerne les rapports entre la « culture » et la langue (c'est-à-dire entre le comportement non-verbal et le comportement verbal</a:t>
            </a:r>
            <a:r>
              <a:rPr lang="fr-FR" dirty="0" smtClean="0"/>
              <a:t>) (Z. Harris </a:t>
            </a:r>
            <a:r>
              <a:rPr lang="fr-FR" dirty="0"/>
              <a:t>(1952a). </a:t>
            </a:r>
            <a:r>
              <a:rPr lang="fr-FR" dirty="0" err="1"/>
              <a:t>Discourse</a:t>
            </a:r>
            <a:r>
              <a:rPr lang="fr-FR" dirty="0"/>
              <a:t> </a:t>
            </a:r>
            <a:r>
              <a:rPr lang="fr-FR" dirty="0" err="1"/>
              <a:t>Analysis</a:t>
            </a:r>
            <a:r>
              <a:rPr lang="fr-FR" dirty="0"/>
              <a:t>. </a:t>
            </a:r>
            <a:r>
              <a:rPr lang="fr-FR" i="1" dirty="0" err="1"/>
              <a:t>Language</a:t>
            </a:r>
            <a:r>
              <a:rPr lang="fr-FR" i="1" dirty="0"/>
              <a:t> </a:t>
            </a:r>
            <a:r>
              <a:rPr lang="fr-FR" dirty="0"/>
              <a:t>28-1, 1-30.(1969). Analyse du discours. </a:t>
            </a:r>
            <a:r>
              <a:rPr lang="fr-FR" i="1" dirty="0"/>
              <a:t>Langages </a:t>
            </a:r>
            <a:r>
              <a:rPr lang="fr-FR" dirty="0"/>
              <a:t>13, 8-45 ; traduction française de 1952a</a:t>
            </a:r>
            <a:r>
              <a:rPr lang="fr-FR" dirty="0" smtClean="0"/>
              <a:t>.)</a:t>
            </a:r>
            <a:endParaRPr lang="fr-FR" dirty="0"/>
          </a:p>
          <a:p>
            <a:pPr marL="0" indent="0">
              <a:buNone/>
            </a:pPr>
            <a:r>
              <a:rPr lang="fr-FR" dirty="0" smtClean="0"/>
              <a:t>Voir aussi  Adam : discours = texte + contexte </a:t>
            </a:r>
          </a:p>
        </p:txBody>
      </p:sp>
    </p:spTree>
    <p:extLst>
      <p:ext uri="{BB962C8B-B14F-4D97-AF65-F5344CB8AC3E}">
        <p14:creationId xmlns:p14="http://schemas.microsoft.com/office/powerpoint/2010/main" val="45300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sz="3200" dirty="0" smtClean="0"/>
              <a:t>Bibliographie</a:t>
            </a:r>
            <a:r>
              <a:rPr lang="fr-FR" dirty="0" smtClean="0"/>
              <a:t> </a:t>
            </a:r>
            <a:endParaRPr lang="fr-FR" dirty="0"/>
          </a:p>
        </p:txBody>
      </p:sp>
      <p:sp>
        <p:nvSpPr>
          <p:cNvPr id="3" name="Espace réservé du contenu 2"/>
          <p:cNvSpPr>
            <a:spLocks noGrp="1"/>
          </p:cNvSpPr>
          <p:nvPr>
            <p:ph idx="1"/>
          </p:nvPr>
        </p:nvSpPr>
        <p:spPr>
          <a:xfrm>
            <a:off x="457200" y="908720"/>
            <a:ext cx="8229600" cy="5949280"/>
          </a:xfrm>
        </p:spPr>
        <p:txBody>
          <a:bodyPr>
            <a:normAutofit fontScale="47500" lnSpcReduction="20000"/>
          </a:bodyPr>
          <a:lstStyle/>
          <a:p>
            <a:r>
              <a:rPr lang="fr-FR" dirty="0"/>
              <a:t>Cislaru, G., </a:t>
            </a:r>
            <a:r>
              <a:rPr lang="fr-FR" dirty="0" err="1"/>
              <a:t>Pugnière</a:t>
            </a:r>
            <a:r>
              <a:rPr lang="fr-FR" dirty="0"/>
              <a:t>, F., Sitri, F., Veniard, M. (</a:t>
            </a:r>
            <a:r>
              <a:rPr lang="fr-FR" dirty="0" err="1"/>
              <a:t>éds</a:t>
            </a:r>
            <a:r>
              <a:rPr lang="fr-FR" dirty="0"/>
              <a:t>.) (2008). </a:t>
            </a:r>
            <a:r>
              <a:rPr lang="fr-FR" i="1" dirty="0"/>
              <a:t>Les Carnets du </a:t>
            </a:r>
            <a:r>
              <a:rPr lang="fr-FR" i="1" dirty="0" err="1"/>
              <a:t>Cediscor</a:t>
            </a:r>
            <a:r>
              <a:rPr lang="fr-FR" i="1" dirty="0"/>
              <a:t>, 10</a:t>
            </a:r>
            <a:r>
              <a:rPr lang="fr-FR" dirty="0"/>
              <a:t>, </a:t>
            </a:r>
            <a:r>
              <a:rPr lang="fr-FR" i="1" dirty="0"/>
              <a:t>Analyse de discours et demande sociale : le cas des écrits de signalement</a:t>
            </a:r>
            <a:r>
              <a:rPr lang="fr-FR" dirty="0"/>
              <a:t>.</a:t>
            </a:r>
          </a:p>
          <a:p>
            <a:r>
              <a:rPr lang="fr-FR" dirty="0" smtClean="0"/>
              <a:t>Fleury </a:t>
            </a:r>
            <a:r>
              <a:rPr lang="fr-FR" dirty="0"/>
              <a:t>S. (2007). </a:t>
            </a:r>
            <a:r>
              <a:rPr lang="fr-FR" i="1" dirty="0"/>
              <a:t>Le Métier </a:t>
            </a:r>
            <a:r>
              <a:rPr lang="fr-FR" i="1" dirty="0" err="1"/>
              <a:t>Textométrique</a:t>
            </a:r>
            <a:r>
              <a:rPr lang="fr-FR" i="1" dirty="0"/>
              <a:t> : Le Trameur, Manuel d’utilisation</a:t>
            </a:r>
            <a:r>
              <a:rPr lang="fr-FR" dirty="0"/>
              <a:t>. Disponible en ligne sur le site de l’Université Paris3 : &lt;</a:t>
            </a:r>
            <a:r>
              <a:rPr lang="fr-FR" u="sng" dirty="0"/>
              <a:t>http://tal.univ-paris3.fr/trameur/&gt; (consulté le 29 mars 2016).</a:t>
            </a:r>
            <a:endParaRPr lang="fr-FR" dirty="0"/>
          </a:p>
          <a:p>
            <a:r>
              <a:rPr lang="fr-FR" dirty="0"/>
              <a:t>Fleury S. (2013). </a:t>
            </a:r>
            <a:r>
              <a:rPr lang="fr-FR" i="1" dirty="0"/>
              <a:t>Le Trameur. Propositions de description et d’implémentation des objets </a:t>
            </a:r>
            <a:r>
              <a:rPr lang="fr-FR" i="1" dirty="0" err="1"/>
              <a:t>textométrique</a:t>
            </a:r>
            <a:r>
              <a:rPr lang="fr-FR" i="1" dirty="0"/>
              <a:t>.</a:t>
            </a:r>
            <a:r>
              <a:rPr lang="fr-FR" dirty="0"/>
              <a:t> Disponible en ligne sur le site de l’Université Paris3 : </a:t>
            </a:r>
            <a:r>
              <a:rPr lang="fr-FR" u="sng" dirty="0">
                <a:hlinkClick r:id="rId2"/>
              </a:rPr>
              <a:t>http://www.tal.univ-paris3.fr/trameur/trameur-propositions-definitions-objets-textometriques.pdf</a:t>
            </a:r>
            <a:r>
              <a:rPr lang="fr-FR" dirty="0"/>
              <a:t> </a:t>
            </a:r>
            <a:r>
              <a:rPr lang="fr-FR" u="sng" dirty="0"/>
              <a:t>(consulté le 29 mars 2016).</a:t>
            </a:r>
            <a:endParaRPr lang="fr-FR" dirty="0"/>
          </a:p>
          <a:p>
            <a:r>
              <a:rPr lang="fr-FR" b="1" dirty="0" smtClean="0"/>
              <a:t>Léon J,</a:t>
            </a:r>
            <a:r>
              <a:rPr lang="fr-FR" dirty="0" smtClean="0"/>
              <a:t>, </a:t>
            </a:r>
            <a:r>
              <a:rPr lang="fr-FR" dirty="0"/>
              <a:t>« AAD69 : archéologie d’une étrange machine », </a:t>
            </a:r>
            <a:r>
              <a:rPr lang="fr-FR" i="1" dirty="0" err="1"/>
              <a:t>Semen</a:t>
            </a:r>
            <a:r>
              <a:rPr lang="fr-FR" dirty="0"/>
              <a:t> [En ligne], 29 | 2010, mis en ligne le 21 octobre 2010, consulté le 08 octobre 2017. URL : </a:t>
            </a:r>
            <a:r>
              <a:rPr lang="fr-FR" dirty="0">
                <a:hlinkClick r:id="rId3"/>
              </a:rPr>
              <a:t>http://</a:t>
            </a:r>
            <a:r>
              <a:rPr lang="fr-FR" dirty="0" smtClean="0">
                <a:hlinkClick r:id="rId3"/>
              </a:rPr>
              <a:t>semen.revues.org.faraway.u-paris10.fr/8823</a:t>
            </a:r>
            <a:endParaRPr lang="fr-FR" dirty="0" smtClean="0"/>
          </a:p>
          <a:p>
            <a:r>
              <a:rPr lang="fr-FR" dirty="0"/>
              <a:t>Née E., Sitri  F., Fleury S. (2014). « L’annotation du pronom « nous » dans un corpus de rapports éducatifs. Objectifs, méthodes, résultats ». Dans  E. Née, M. Valette, J.-M. Daube, S. Fleury (</a:t>
            </a:r>
            <a:r>
              <a:rPr lang="fr-FR" dirty="0" err="1"/>
              <a:t>dir</a:t>
            </a:r>
            <a:r>
              <a:rPr lang="fr-FR" dirty="0"/>
              <a:t>.). </a:t>
            </a:r>
            <a:r>
              <a:rPr lang="fr-FR" i="1" dirty="0"/>
              <a:t>Actes des 12</a:t>
            </a:r>
            <a:r>
              <a:rPr lang="fr-FR" i="1" baseline="30000" dirty="0"/>
              <a:t>e</a:t>
            </a:r>
            <a:r>
              <a:rPr lang="fr-FR" i="1" dirty="0"/>
              <a:t> Journées internationales d’Analyse statistique de Données Textuelles – JADT 2014.</a:t>
            </a:r>
            <a:r>
              <a:rPr lang="fr-FR" dirty="0"/>
              <a:t> Paris. Disponible en ligne. </a:t>
            </a:r>
            <a:r>
              <a:rPr lang="fr-FR" dirty="0">
                <a:hlinkClick r:id="rId4"/>
              </a:rPr>
              <a:t>http://lexicometrica.univ-paris3.fr/jadt/jadt2014/01-ACTES/41-JADT2014.pdf</a:t>
            </a:r>
            <a:r>
              <a:rPr lang="fr-FR" dirty="0"/>
              <a:t> (consulté le 29/03/2016),</a:t>
            </a:r>
          </a:p>
          <a:p>
            <a:r>
              <a:rPr lang="fr-FR" dirty="0"/>
              <a:t>Née E., Sitri F., Veniard M. (2014). « Pour une approche des routines discursives dans les écrits professionnels », </a:t>
            </a:r>
            <a:r>
              <a:rPr lang="fr-FR" i="1" dirty="0"/>
              <a:t>Actes du CMLF 2014 - 4</a:t>
            </a:r>
            <a:r>
              <a:rPr lang="fr-FR" i="1" baseline="30000" dirty="0"/>
              <a:t>e</a:t>
            </a:r>
            <a:r>
              <a:rPr lang="fr-FR" i="1" dirty="0"/>
              <a:t> Congrès Mondial de Linguistique Française</a:t>
            </a:r>
            <a:r>
              <a:rPr lang="fr-FR" dirty="0"/>
              <a:t> (vol. 8, p. 2113-2124). EDP Sciences, </a:t>
            </a:r>
            <a:r>
              <a:rPr lang="fr-FR" u="sng" dirty="0">
                <a:hlinkClick r:id="rId5"/>
              </a:rPr>
              <a:t>http://dx.doi.org/10.1051/shsconf/20140801195</a:t>
            </a:r>
            <a:r>
              <a:rPr lang="fr-FR" dirty="0"/>
              <a:t>.</a:t>
            </a:r>
          </a:p>
          <a:p>
            <a:r>
              <a:rPr lang="fr-FR" b="1" dirty="0"/>
              <a:t>Née É., Sitri F., Veniard M. (2016). « Les routines, une catégorie discursive pour caractériser les genres ? », </a:t>
            </a:r>
            <a:r>
              <a:rPr lang="fr-FR" b="1" i="1" dirty="0" err="1"/>
              <a:t>Lidil</a:t>
            </a:r>
            <a:r>
              <a:rPr lang="fr-FR" b="1" i="1" dirty="0"/>
              <a:t> </a:t>
            </a:r>
            <a:r>
              <a:rPr lang="fr-FR" b="1" dirty="0"/>
              <a:t>53</a:t>
            </a:r>
            <a:r>
              <a:rPr lang="fr-FR" b="1" i="1" dirty="0"/>
              <a:t>,</a:t>
            </a:r>
            <a:r>
              <a:rPr lang="fr-FR" b="1" dirty="0"/>
              <a:t> p. 71-93.</a:t>
            </a:r>
          </a:p>
          <a:p>
            <a:r>
              <a:rPr lang="fr-FR" dirty="0" smtClean="0"/>
              <a:t>Sitri F., Veniard M., 2015. « Variation et normes de genre », colloque </a:t>
            </a:r>
            <a:r>
              <a:rPr lang="fr-FR" b="1" dirty="0" smtClean="0"/>
              <a:t>« </a:t>
            </a:r>
            <a:r>
              <a:rPr lang="fr-FR" dirty="0" smtClean="0"/>
              <a:t>Normes linguistiques et textuelles : émergence, variations, conflits », Université de Toulon, 26 et 27 mars 2015, Actes en préparation.</a:t>
            </a:r>
          </a:p>
          <a:p>
            <a:r>
              <a:rPr lang="fr-FR" dirty="0"/>
              <a:t>Veniard M. (2016).  « Manifestations discursives de l’identité professionnelle des éducateurs spécialisés », </a:t>
            </a:r>
            <a:r>
              <a:rPr lang="fr-FR" i="1" dirty="0"/>
              <a:t>Langage et Société</a:t>
            </a:r>
            <a:r>
              <a:rPr lang="fr-FR" dirty="0"/>
              <a:t> 156, p. 77-96.</a:t>
            </a:r>
          </a:p>
          <a:p>
            <a:r>
              <a:rPr lang="fr-FR" dirty="0"/>
              <a:t>Veniard M. (2008). « Écrire " ce qui ne va pas " dans le champ de l'enfance en danger : les mots </a:t>
            </a:r>
            <a:r>
              <a:rPr lang="fr-FR" i="1" dirty="0"/>
              <a:t>problème(s) </a:t>
            </a:r>
            <a:r>
              <a:rPr lang="fr-FR" dirty="0"/>
              <a:t>et </a:t>
            </a:r>
            <a:r>
              <a:rPr lang="fr-FR" i="1" dirty="0"/>
              <a:t>difficulté(s)</a:t>
            </a:r>
            <a:r>
              <a:rPr lang="fr-FR" dirty="0"/>
              <a:t> », </a:t>
            </a:r>
            <a:r>
              <a:rPr lang="fr-FR" i="1" dirty="0"/>
              <a:t>Les carnets du </a:t>
            </a:r>
            <a:r>
              <a:rPr lang="fr-FR" i="1" dirty="0" err="1"/>
              <a:t>Cediscor</a:t>
            </a:r>
            <a:r>
              <a:rPr lang="fr-FR" dirty="0"/>
              <a:t> 10, p. 57-77. </a:t>
            </a:r>
          </a:p>
          <a:p>
            <a:endParaRPr lang="fr-FR" dirty="0"/>
          </a:p>
        </p:txBody>
      </p:sp>
    </p:spTree>
    <p:extLst>
      <p:ext uri="{BB962C8B-B14F-4D97-AF65-F5344CB8AC3E}">
        <p14:creationId xmlns:p14="http://schemas.microsoft.com/office/powerpoint/2010/main" val="79682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976664"/>
          </a:xfrm>
        </p:spPr>
        <p:txBody>
          <a:bodyPr>
            <a:normAutofit fontScale="77500" lnSpcReduction="20000"/>
          </a:bodyPr>
          <a:lstStyle/>
          <a:p>
            <a:r>
              <a:rPr lang="fr-FR" dirty="0"/>
              <a:t>Différentes conceptions de « l’extérieur »</a:t>
            </a:r>
          </a:p>
          <a:p>
            <a:pPr>
              <a:buFont typeface="Wingdings"/>
              <a:buChar char="à"/>
            </a:pPr>
            <a:r>
              <a:rPr lang="fr-FR" dirty="0">
                <a:sym typeface="Wingdings" panose="05000000000000000000" pitchFamily="2" charset="2"/>
              </a:rPr>
              <a:t>La situation de communication ou « l’évènement de communication » (approches pragmatiques, conversationnelles</a:t>
            </a:r>
            <a:r>
              <a:rPr lang="fr-FR" dirty="0" smtClean="0">
                <a:sym typeface="Wingdings" panose="05000000000000000000" pitchFamily="2" charset="2"/>
              </a:rPr>
              <a:t>) </a:t>
            </a:r>
          </a:p>
          <a:p>
            <a:pPr>
              <a:buFont typeface="Wingdings"/>
              <a:buChar char="à"/>
            </a:pPr>
            <a:r>
              <a:rPr lang="fr-FR" dirty="0" smtClean="0">
                <a:sym typeface="Wingdings" panose="05000000000000000000" pitchFamily="2" charset="2"/>
              </a:rPr>
              <a:t>Un </a:t>
            </a:r>
            <a:r>
              <a:rPr lang="fr-FR" dirty="0">
                <a:sym typeface="Wingdings" panose="05000000000000000000" pitchFamily="2" charset="2"/>
              </a:rPr>
              <a:t>extérieur discursif produit de l’histoire et de l’idéologie </a:t>
            </a:r>
            <a:endParaRPr lang="fr-FR" dirty="0"/>
          </a:p>
          <a:p>
            <a:pPr marL="400050" lvl="1" indent="0">
              <a:buNone/>
            </a:pPr>
            <a:r>
              <a:rPr lang="fr-FR" dirty="0"/>
              <a:t>On ne peut dire une phrase, on ne peut la faire accéder à une existence d’énoncé sans que se trouve mis en œuvre un espace collatéral. Un énoncé a toujours des marges peuplées d’autres énoncés  (Foucault 1969 : 128)</a:t>
            </a:r>
          </a:p>
          <a:p>
            <a:pPr marL="400050" lvl="1" indent="0">
              <a:buNone/>
            </a:pPr>
            <a:r>
              <a:rPr lang="fr-FR" dirty="0"/>
              <a:t>le processus discursif n’a pas, en droit, de début : le discours s’étaye toujours sur du discursif préalable auquel il fait jouer le rôle de matière première, Histoire, idéologie </a:t>
            </a:r>
            <a:r>
              <a:rPr lang="fr-FR" dirty="0">
                <a:sym typeface="Wingdings" panose="05000000000000000000" pitchFamily="2" charset="2"/>
              </a:rPr>
              <a:t>(problématiques </a:t>
            </a:r>
            <a:r>
              <a:rPr lang="fr-FR" dirty="0" err="1">
                <a:sym typeface="Wingdings" panose="05000000000000000000" pitchFamily="2" charset="2"/>
              </a:rPr>
              <a:t>interdiscursives</a:t>
            </a:r>
            <a:r>
              <a:rPr lang="fr-FR" dirty="0">
                <a:sym typeface="Wingdings" panose="05000000000000000000" pitchFamily="2" charset="2"/>
              </a:rPr>
              <a:t>) </a:t>
            </a:r>
            <a:r>
              <a:rPr lang="fr-FR" dirty="0" err="1">
                <a:sym typeface="Wingdings" panose="05000000000000000000" pitchFamily="2" charset="2"/>
              </a:rPr>
              <a:t>Pêcheux</a:t>
            </a:r>
            <a:r>
              <a:rPr lang="fr-FR" dirty="0">
                <a:sym typeface="Wingdings" panose="05000000000000000000" pitchFamily="2" charset="2"/>
              </a:rPr>
              <a:t> </a:t>
            </a:r>
            <a:r>
              <a:rPr lang="fr-FR" dirty="0"/>
              <a:t>(1990 [1969] : 113)</a:t>
            </a:r>
          </a:p>
          <a:p>
            <a:pPr>
              <a:buFont typeface="Wingdings"/>
              <a:buChar char="à"/>
            </a:pPr>
            <a:r>
              <a:rPr lang="fr-FR" dirty="0" smtClean="0">
                <a:sym typeface="Wingdings" panose="05000000000000000000" pitchFamily="2" charset="2"/>
              </a:rPr>
              <a:t>Qui contraint </a:t>
            </a:r>
            <a:r>
              <a:rPr lang="fr-FR" dirty="0">
                <a:sym typeface="Wingdings" panose="05000000000000000000" pitchFamily="2" charset="2"/>
              </a:rPr>
              <a:t>et détermine le discours </a:t>
            </a:r>
            <a:endParaRPr lang="fr-FR" dirty="0" smtClean="0">
              <a:sym typeface="Wingdings" panose="05000000000000000000" pitchFamily="2" charset="2"/>
            </a:endParaRPr>
          </a:p>
          <a:p>
            <a:pPr marL="400050" lvl="1" indent="0">
              <a:buNone/>
            </a:pPr>
            <a:r>
              <a:rPr lang="fr-FR" dirty="0"/>
              <a:t>La manifestation attestée d’une surdétermination de toute parole individuelle (</a:t>
            </a:r>
            <a:r>
              <a:rPr lang="fr-FR" dirty="0" err="1"/>
              <a:t>Mazière</a:t>
            </a:r>
            <a:r>
              <a:rPr lang="fr-FR" dirty="0"/>
              <a:t> 2005 : 10)</a:t>
            </a:r>
          </a:p>
          <a:p>
            <a:pPr marL="400050" lvl="1" indent="0">
              <a:buNone/>
            </a:pPr>
            <a:r>
              <a:rPr lang="fr-FR" dirty="0"/>
              <a:t>Une contrainte sur le dicible et la production de sens (</a:t>
            </a:r>
            <a:r>
              <a:rPr lang="fr-FR" dirty="0" err="1"/>
              <a:t>Guigue</a:t>
            </a:r>
            <a:r>
              <a:rPr lang="fr-FR" dirty="0"/>
              <a:t> </a:t>
            </a:r>
            <a:r>
              <a:rPr lang="fr-FR" dirty="0" smtClean="0"/>
              <a:t>2012: </a:t>
            </a:r>
            <a:r>
              <a:rPr lang="fr-FR" dirty="0"/>
              <a:t>27)</a:t>
            </a:r>
          </a:p>
          <a:p>
            <a:pPr marL="0" indent="0">
              <a:buNone/>
            </a:pPr>
            <a:endParaRPr lang="fr-FR" dirty="0"/>
          </a:p>
        </p:txBody>
      </p:sp>
    </p:spTree>
    <p:extLst>
      <p:ext uri="{BB962C8B-B14F-4D97-AF65-F5344CB8AC3E}">
        <p14:creationId xmlns:p14="http://schemas.microsoft.com/office/powerpoint/2010/main" val="1025128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16632"/>
            <a:ext cx="8507288" cy="6696744"/>
          </a:xfrm>
        </p:spPr>
        <p:txBody>
          <a:bodyPr>
            <a:normAutofit fontScale="70000" lnSpcReduction="20000"/>
          </a:bodyPr>
          <a:lstStyle/>
          <a:p>
            <a:r>
              <a:rPr lang="fr-FR" dirty="0" smtClean="0"/>
              <a:t>Formation discursive, </a:t>
            </a:r>
            <a:r>
              <a:rPr lang="fr-FR" dirty="0" err="1" smtClean="0"/>
              <a:t>interdiscours</a:t>
            </a:r>
            <a:r>
              <a:rPr lang="fr-FR" dirty="0" smtClean="0"/>
              <a:t>, préconstruit  / dialogisme </a:t>
            </a:r>
          </a:p>
          <a:p>
            <a:pPr marL="400050" lvl="1" indent="0">
              <a:buNone/>
            </a:pPr>
            <a:r>
              <a:rPr lang="fr-FR" sz="3300" dirty="0"/>
              <a:t>Le propre de toute formation discursive est de dissimuler, dans la transparence du sens qu’y s’y forme, l’objectivité matérielle contradictoire de l’</a:t>
            </a:r>
            <a:r>
              <a:rPr lang="fr-FR" sz="3300" dirty="0" err="1"/>
              <a:t>interdiscours</a:t>
            </a:r>
            <a:r>
              <a:rPr lang="fr-FR" sz="3300" dirty="0"/>
              <a:t>, déterminant cette formation discursive comme telle, objectivité matérielle qui réside dans le fait que « ‘ça parle’, toujours, avant, ailleurs ou </a:t>
            </a:r>
            <a:r>
              <a:rPr lang="fr-FR" sz="3300" dirty="0" smtClean="0"/>
              <a:t>indépendamment » </a:t>
            </a:r>
            <a:r>
              <a:rPr lang="fr-FR" sz="3300" dirty="0"/>
              <a:t>(</a:t>
            </a:r>
            <a:r>
              <a:rPr lang="fr-FR" sz="3300" dirty="0" err="1"/>
              <a:t>Pêcheux</a:t>
            </a:r>
            <a:r>
              <a:rPr lang="fr-FR" sz="3300" dirty="0"/>
              <a:t>, 1975, </a:t>
            </a:r>
            <a:r>
              <a:rPr lang="fr-FR" sz="3300" i="1" dirty="0"/>
              <a:t>in </a:t>
            </a:r>
            <a:r>
              <a:rPr lang="fr-FR" sz="3300" i="1" dirty="0" err="1"/>
              <a:t>Maldidier</a:t>
            </a:r>
            <a:r>
              <a:rPr lang="fr-FR" sz="3300" dirty="0"/>
              <a:t>, 1990, p.227</a:t>
            </a:r>
            <a:r>
              <a:rPr lang="fr-FR" sz="3300" dirty="0" smtClean="0"/>
              <a:t>).</a:t>
            </a:r>
          </a:p>
          <a:p>
            <a:pPr marL="400050" lvl="1" indent="0">
              <a:buNone/>
            </a:pPr>
            <a:r>
              <a:rPr lang="fr-FR" sz="3300" dirty="0" smtClean="0"/>
              <a:t>Le </a:t>
            </a:r>
            <a:r>
              <a:rPr lang="fr-FR" sz="3300" dirty="0"/>
              <a:t>préconstruit fournit l’ancrage linguistique de la saisie de l’</a:t>
            </a:r>
            <a:r>
              <a:rPr lang="fr-FR" sz="3300" dirty="0" err="1"/>
              <a:t>interdiscours</a:t>
            </a:r>
            <a:r>
              <a:rPr lang="fr-FR" sz="3300" dirty="0"/>
              <a:t>. (</a:t>
            </a:r>
            <a:r>
              <a:rPr lang="fr-FR" sz="3300" dirty="0" err="1"/>
              <a:t>Maldidier</a:t>
            </a:r>
            <a:r>
              <a:rPr lang="fr-FR" sz="3300" dirty="0"/>
              <a:t> 1990 : 26) </a:t>
            </a:r>
          </a:p>
          <a:p>
            <a:pPr marL="400050" lvl="1" indent="0">
              <a:buNone/>
            </a:pPr>
            <a:r>
              <a:rPr lang="fr-FR" sz="3300" dirty="0" smtClean="0"/>
              <a:t>A </a:t>
            </a:r>
            <a:r>
              <a:rPr lang="fr-FR" sz="3300" dirty="0"/>
              <a:t>cette conception de l’</a:t>
            </a:r>
            <a:r>
              <a:rPr lang="fr-FR" sz="3300" dirty="0" err="1"/>
              <a:t>interdiscours</a:t>
            </a:r>
            <a:r>
              <a:rPr lang="fr-FR" sz="3300" dirty="0"/>
              <a:t>, comme espace discursif extérieur à un discours donné, </a:t>
            </a:r>
            <a:r>
              <a:rPr lang="fr-FR" sz="3300" b="1" dirty="0"/>
              <a:t>faisant constitutivement irruption à l’intérieur de celui-ci,</a:t>
            </a:r>
            <a:r>
              <a:rPr lang="fr-FR" sz="3300" dirty="0"/>
              <a:t> répond l’élaboration des notions de </a:t>
            </a:r>
            <a:r>
              <a:rPr lang="fr-FR" sz="3300" dirty="0" err="1"/>
              <a:t>pré-construit</a:t>
            </a:r>
            <a:r>
              <a:rPr lang="fr-FR" sz="3300" dirty="0"/>
              <a:t> et de discours transverses. A la différence du non-dit des implications et des présuppositions dont le principe de reconstruction, logique, se trouve dans des « instructions » contenues dans la séquence, le statut du non-dit que désigne le préconstruit ou le discours transverse est celui, discursif, d’un dit ailleurs, « stratifié », « sédimenté » – termes de P. Henry dont on souligne l’écho avec ceux de Bakhtine – dans les formes du dire hic et nunc. (Authier-</a:t>
            </a:r>
            <a:r>
              <a:rPr lang="fr-FR" sz="3300" dirty="0" err="1"/>
              <a:t>Revuz</a:t>
            </a:r>
            <a:r>
              <a:rPr lang="fr-FR" sz="3300" dirty="0"/>
              <a:t> 1995 : 257) </a:t>
            </a:r>
            <a:endParaRPr lang="fr-FR" sz="3300" dirty="0" smtClean="0"/>
          </a:p>
          <a:p>
            <a:pPr marL="0" indent="0">
              <a:buNone/>
            </a:pPr>
            <a:endParaRPr lang="fr-FR" dirty="0" smtClean="0">
              <a:sym typeface="Wingdings" panose="05000000000000000000" pitchFamily="2" charset="2"/>
            </a:endParaRPr>
          </a:p>
          <a:p>
            <a:pPr>
              <a:buFontTx/>
              <a:buChar char="-"/>
            </a:pPr>
            <a:endParaRPr lang="fr-FR" dirty="0" smtClean="0"/>
          </a:p>
          <a:p>
            <a:pPr>
              <a:buFontTx/>
              <a:buChar char="-"/>
            </a:pPr>
            <a:endParaRPr lang="fr-FR" dirty="0"/>
          </a:p>
        </p:txBody>
      </p:sp>
    </p:spTree>
    <p:extLst>
      <p:ext uri="{BB962C8B-B14F-4D97-AF65-F5344CB8AC3E}">
        <p14:creationId xmlns:p14="http://schemas.microsoft.com/office/powerpoint/2010/main" val="351243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632"/>
            <a:ext cx="8229600" cy="6009531"/>
          </a:xfrm>
        </p:spPr>
        <p:txBody>
          <a:bodyPr>
            <a:normAutofit fontScale="85000" lnSpcReduction="20000"/>
          </a:bodyPr>
          <a:lstStyle/>
          <a:p>
            <a:pPr marL="0" indent="0">
              <a:buNone/>
            </a:pPr>
            <a:r>
              <a:rPr lang="fr-FR" dirty="0">
                <a:sym typeface="Wingdings" panose="05000000000000000000" pitchFamily="2" charset="2"/>
              </a:rPr>
              <a:t>L’AD, une discipline interprétative </a:t>
            </a:r>
          </a:p>
          <a:p>
            <a:r>
              <a:rPr lang="fr-FR" dirty="0">
                <a:sym typeface="Wingdings" panose="05000000000000000000" pitchFamily="2" charset="2"/>
              </a:rPr>
              <a:t>Le sens se construit dans l’interaction entre les contraintes de langue et les déterminations qui pèsent sur le discours </a:t>
            </a:r>
          </a:p>
          <a:p>
            <a:pPr marL="0" indent="0">
              <a:buNone/>
            </a:pPr>
            <a:r>
              <a:rPr lang="fr-FR" dirty="0" smtClean="0">
                <a:sym typeface="Wingdings" panose="05000000000000000000" pitchFamily="2" charset="2"/>
              </a:rPr>
              <a:t>(base </a:t>
            </a:r>
            <a:r>
              <a:rPr lang="fr-FR" dirty="0">
                <a:sym typeface="Wingdings" panose="05000000000000000000" pitchFamily="2" charset="2"/>
              </a:rPr>
              <a:t>linguistique et processus </a:t>
            </a:r>
            <a:r>
              <a:rPr lang="fr-FR" dirty="0" smtClean="0">
                <a:sym typeface="Wingdings" panose="05000000000000000000" pitchFamily="2" charset="2"/>
              </a:rPr>
              <a:t>discursif)</a:t>
            </a:r>
            <a:endParaRPr lang="fr-FR" dirty="0">
              <a:sym typeface="Wingdings" panose="05000000000000000000" pitchFamily="2" charset="2"/>
            </a:endParaRPr>
          </a:p>
          <a:p>
            <a:pPr>
              <a:buFont typeface="Wingdings"/>
              <a:buChar char="à"/>
            </a:pPr>
            <a:r>
              <a:rPr lang="fr-FR" dirty="0" smtClean="0">
                <a:sym typeface="Wingdings" panose="05000000000000000000" pitchFamily="2" charset="2"/>
              </a:rPr>
              <a:t>Place </a:t>
            </a:r>
            <a:r>
              <a:rPr lang="fr-FR" dirty="0">
                <a:sym typeface="Wingdings" panose="05000000000000000000" pitchFamily="2" charset="2"/>
              </a:rPr>
              <a:t>importante accordée à la syntaxe (relatives, nominalisations) </a:t>
            </a:r>
            <a:endParaRPr lang="fr-FR" dirty="0" smtClean="0">
              <a:sym typeface="Wingdings" panose="05000000000000000000" pitchFamily="2" charset="2"/>
            </a:endParaRPr>
          </a:p>
          <a:p>
            <a:pPr>
              <a:buFont typeface="Wingdings"/>
              <a:buChar char="à"/>
            </a:pPr>
            <a:r>
              <a:rPr lang="fr-FR" dirty="0" smtClean="0">
                <a:sym typeface="Wingdings" panose="05000000000000000000" pitchFamily="2" charset="2"/>
              </a:rPr>
              <a:t>Le discours n’est pas transparent, les formes « comptent »</a:t>
            </a:r>
          </a:p>
          <a:p>
            <a:pPr marL="0" indent="0">
              <a:buNone/>
            </a:pPr>
            <a:r>
              <a:rPr lang="fr-FR" dirty="0" smtClean="0">
                <a:sym typeface="Wingdings" panose="05000000000000000000" pitchFamily="2" charset="2"/>
              </a:rPr>
              <a:t>Exemple  : </a:t>
            </a:r>
          </a:p>
          <a:p>
            <a:pPr marL="0" indent="0">
              <a:buNone/>
            </a:pPr>
            <a:r>
              <a:rPr lang="fr-FR" dirty="0" smtClean="0"/>
              <a:t>soit les </a:t>
            </a:r>
            <a:r>
              <a:rPr lang="fr-FR" dirty="0"/>
              <a:t>énoncés </a:t>
            </a:r>
            <a:r>
              <a:rPr lang="fr-FR" i="1" dirty="0"/>
              <a:t>1/je suis à la soudure, 2/ je soude</a:t>
            </a:r>
            <a:r>
              <a:rPr lang="fr-FR" dirty="0"/>
              <a:t>, </a:t>
            </a:r>
            <a:r>
              <a:rPr lang="fr-FR" i="1" dirty="0"/>
              <a:t>3/je suis à l’étamage </a:t>
            </a:r>
            <a:r>
              <a:rPr lang="fr-FR" dirty="0"/>
              <a:t>et </a:t>
            </a:r>
            <a:r>
              <a:rPr lang="fr-FR" i="1" dirty="0"/>
              <a:t>4/j’étame</a:t>
            </a:r>
            <a:r>
              <a:rPr lang="fr-FR" dirty="0"/>
              <a:t>, « la sociologue dira que 1=2 et 3=4, et la linguiste que 1=3 (expression d’une localisation de l’agent social) et 2=4 (expression d’une activité) » </a:t>
            </a:r>
            <a:r>
              <a:rPr lang="fr-FR" dirty="0" smtClean="0"/>
              <a:t>(</a:t>
            </a:r>
            <a:r>
              <a:rPr lang="fr-FR" dirty="0" err="1" smtClean="0"/>
              <a:t>Boutet</a:t>
            </a:r>
            <a:r>
              <a:rPr lang="fr-FR" dirty="0" smtClean="0"/>
              <a:t> citée </a:t>
            </a:r>
            <a:r>
              <a:rPr lang="fr-FR" dirty="0"/>
              <a:t>par </a:t>
            </a:r>
            <a:r>
              <a:rPr lang="fr-FR" dirty="0" err="1"/>
              <a:t>Mazière</a:t>
            </a:r>
            <a:r>
              <a:rPr lang="fr-FR" dirty="0"/>
              <a:t> 2005 : 79</a:t>
            </a:r>
            <a:r>
              <a:rPr lang="fr-FR" dirty="0" smtClean="0"/>
              <a:t>)</a:t>
            </a:r>
          </a:p>
          <a:p>
            <a:endParaRPr lang="fr-FR" dirty="0"/>
          </a:p>
        </p:txBody>
      </p:sp>
    </p:spTree>
    <p:extLst>
      <p:ext uri="{BB962C8B-B14F-4D97-AF65-F5344CB8AC3E}">
        <p14:creationId xmlns:p14="http://schemas.microsoft.com/office/powerpoint/2010/main" val="49297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6264696"/>
          </a:xfrm>
        </p:spPr>
        <p:txBody>
          <a:bodyPr>
            <a:normAutofit fontScale="85000" lnSpcReduction="20000"/>
          </a:bodyPr>
          <a:lstStyle/>
          <a:p>
            <a:r>
              <a:rPr lang="fr-FR" dirty="0" smtClean="0"/>
              <a:t>Le discours n’est pas le « reflet » de quelque chose d’autre (idéologie, rapports sociaux…)</a:t>
            </a:r>
          </a:p>
          <a:p>
            <a:pPr marL="400050" lvl="1" indent="0">
              <a:buNone/>
            </a:pPr>
            <a:r>
              <a:rPr lang="fr-FR" dirty="0" smtClean="0"/>
              <a:t>tentation </a:t>
            </a:r>
            <a:r>
              <a:rPr lang="fr-FR" dirty="0"/>
              <a:t>du sociologisme qui repose sur l’illusion d’une coïncidence entre position sociale et position de </a:t>
            </a:r>
            <a:r>
              <a:rPr lang="fr-FR" dirty="0" smtClean="0"/>
              <a:t>discours </a:t>
            </a:r>
            <a:r>
              <a:rPr lang="fr-FR" dirty="0"/>
              <a:t>(</a:t>
            </a:r>
            <a:r>
              <a:rPr lang="fr-FR" dirty="0" err="1"/>
              <a:t>Pêcheux</a:t>
            </a:r>
            <a:r>
              <a:rPr lang="fr-FR" dirty="0"/>
              <a:t> 1975 </a:t>
            </a:r>
            <a:r>
              <a:rPr lang="fr-FR" i="1" dirty="0"/>
              <a:t>in </a:t>
            </a:r>
            <a:r>
              <a:rPr lang="fr-FR" dirty="0" err="1"/>
              <a:t>Pêcheux</a:t>
            </a:r>
            <a:r>
              <a:rPr lang="fr-FR" dirty="0"/>
              <a:t> 1990 : 172-173 cité par </a:t>
            </a:r>
            <a:r>
              <a:rPr lang="fr-FR" dirty="0" err="1"/>
              <a:t>Collinot</a:t>
            </a:r>
            <a:r>
              <a:rPr lang="fr-FR" dirty="0"/>
              <a:t> </a:t>
            </a:r>
            <a:r>
              <a:rPr lang="fr-FR" dirty="0" err="1"/>
              <a:t>Mazières</a:t>
            </a:r>
            <a:r>
              <a:rPr lang="fr-FR" dirty="0"/>
              <a:t> 1997 : 12) </a:t>
            </a:r>
            <a:endParaRPr lang="fr-FR" dirty="0" smtClean="0"/>
          </a:p>
          <a:p>
            <a:pPr marL="400050" lvl="1" indent="0">
              <a:buNone/>
            </a:pPr>
            <a:r>
              <a:rPr lang="fr-FR" dirty="0" smtClean="0"/>
              <a:t>la </a:t>
            </a:r>
            <a:r>
              <a:rPr lang="fr-FR" dirty="0"/>
              <a:t>tentation d’une origine secrète du sens </a:t>
            </a:r>
            <a:r>
              <a:rPr lang="fr-FR" dirty="0" err="1"/>
              <a:t>reformulable</a:t>
            </a:r>
            <a:r>
              <a:rPr lang="fr-FR" dirty="0"/>
              <a:t> en non-dit ou </a:t>
            </a:r>
            <a:r>
              <a:rPr lang="fr-FR" dirty="0" smtClean="0"/>
              <a:t>déjà-dit.</a:t>
            </a:r>
            <a:r>
              <a:rPr lang="fr-FR" dirty="0"/>
              <a:t> </a:t>
            </a:r>
            <a:r>
              <a:rPr lang="fr-FR" dirty="0" smtClean="0"/>
              <a:t> </a:t>
            </a:r>
            <a:r>
              <a:rPr lang="fr-FR" dirty="0"/>
              <a:t>(</a:t>
            </a:r>
            <a:r>
              <a:rPr lang="fr-FR" i="1" dirty="0"/>
              <a:t>ibid</a:t>
            </a:r>
            <a:r>
              <a:rPr lang="fr-FR" i="1" dirty="0" smtClean="0"/>
              <a:t>.)</a:t>
            </a:r>
            <a:endParaRPr lang="fr-FR" i="1" dirty="0"/>
          </a:p>
          <a:p>
            <a:r>
              <a:rPr lang="fr-FR" dirty="0" smtClean="0"/>
              <a:t>Exemple : </a:t>
            </a:r>
            <a:r>
              <a:rPr lang="fr-FR" dirty="0" err="1" smtClean="0"/>
              <a:t>Collinot</a:t>
            </a:r>
            <a:r>
              <a:rPr lang="fr-FR" dirty="0" smtClean="0"/>
              <a:t> et </a:t>
            </a:r>
            <a:r>
              <a:rPr lang="fr-FR" dirty="0" err="1" smtClean="0"/>
              <a:t>Mazières</a:t>
            </a:r>
            <a:r>
              <a:rPr lang="fr-FR" dirty="0" smtClean="0"/>
              <a:t> 1997</a:t>
            </a:r>
          </a:p>
          <a:p>
            <a:pPr marL="0" indent="0">
              <a:buNone/>
            </a:pPr>
            <a:r>
              <a:rPr lang="fr-FR" dirty="0" smtClean="0"/>
              <a:t>Une entrée par les formes et non par « thèmes » permet de regrouper les </a:t>
            </a:r>
            <a:r>
              <a:rPr lang="fr-FR" dirty="0"/>
              <a:t>mots </a:t>
            </a:r>
            <a:r>
              <a:rPr lang="fr-FR" cap="small" dirty="0"/>
              <a:t>fléau, luzerne, marteau</a:t>
            </a:r>
            <a:r>
              <a:rPr lang="fr-FR" i="1" dirty="0"/>
              <a:t>, </a:t>
            </a:r>
            <a:r>
              <a:rPr lang="fr-FR" sz="2400" dirty="0"/>
              <a:t>PIED </a:t>
            </a:r>
            <a:r>
              <a:rPr lang="fr-FR" dirty="0"/>
              <a:t>sur la base du schéma discursif auquel obéit leur définition (« N </a:t>
            </a:r>
            <a:r>
              <a:rPr lang="fr-FR" i="1" dirty="0"/>
              <a:t>qui sert à</a:t>
            </a:r>
            <a:r>
              <a:rPr lang="fr-FR" dirty="0"/>
              <a:t> </a:t>
            </a:r>
            <a:r>
              <a:rPr lang="fr-FR" dirty="0" smtClean="0"/>
              <a:t>»)</a:t>
            </a:r>
          </a:p>
          <a:p>
            <a:pPr marL="400050" lvl="1" indent="0">
              <a:buNone/>
            </a:pPr>
            <a:r>
              <a:rPr lang="x-none"/>
              <a:t>La scène lexicographique s’ouvre sur la scène sociale par des voies de calque discursif différemment et plus que par le discours marqué idéologiquement, et de façon attendue, sur </a:t>
            </a:r>
            <a:r>
              <a:rPr lang="x-none" cap="small"/>
              <a:t>Femme</a:t>
            </a:r>
            <a:r>
              <a:rPr lang="x-none"/>
              <a:t>, </a:t>
            </a:r>
            <a:r>
              <a:rPr lang="x-none" cap="small"/>
              <a:t>Roi</a:t>
            </a:r>
            <a:r>
              <a:rPr lang="x-none"/>
              <a:t> ou </a:t>
            </a:r>
            <a:r>
              <a:rPr lang="x-none" cap="small"/>
              <a:t>Dieu</a:t>
            </a:r>
            <a:r>
              <a:rPr lang="x-none"/>
              <a:t> par exemple. (1997 : 166)</a:t>
            </a:r>
            <a:endParaRPr lang="fr-FR" dirty="0"/>
          </a:p>
          <a:p>
            <a:pPr marL="0" indent="0">
              <a:buNone/>
            </a:pPr>
            <a:r>
              <a:rPr lang="fr-FR" dirty="0" smtClean="0">
                <a:sym typeface="Wingdings" panose="05000000000000000000" pitchFamily="2" charset="2"/>
              </a:rPr>
              <a:t> </a:t>
            </a:r>
            <a:r>
              <a:rPr lang="fr-FR" dirty="0" smtClean="0"/>
              <a:t>AD </a:t>
            </a:r>
            <a:r>
              <a:rPr lang="fr-FR" dirty="0"/>
              <a:t># Analyse de contenu </a:t>
            </a:r>
          </a:p>
          <a:p>
            <a:pPr marL="0" indent="0">
              <a:buNone/>
            </a:pPr>
            <a:endParaRPr lang="fr-FR" dirty="0" smtClean="0"/>
          </a:p>
        </p:txBody>
      </p:sp>
    </p:spTree>
    <p:extLst>
      <p:ext uri="{BB962C8B-B14F-4D97-AF65-F5344CB8AC3E}">
        <p14:creationId xmlns:p14="http://schemas.microsoft.com/office/powerpoint/2010/main" val="1355151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57200" y="274638"/>
            <a:ext cx="8229600" cy="490066"/>
          </a:xfrm>
        </p:spPr>
        <p:txBody>
          <a:bodyPr>
            <a:normAutofit fontScale="90000"/>
          </a:bodyPr>
          <a:lstStyle/>
          <a:p>
            <a:r>
              <a:rPr lang="fr-FR" dirty="0" smtClean="0"/>
              <a:t/>
            </a:r>
            <a:br>
              <a:rPr lang="fr-FR" dirty="0" smtClean="0"/>
            </a:br>
            <a:r>
              <a:rPr lang="fr-FR" sz="2700" dirty="0" smtClean="0"/>
              <a:t>La catégorie du genre comme lieu de détermination du discours  </a:t>
            </a:r>
            <a:r>
              <a:rPr lang="fr-FR" sz="4000" dirty="0" smtClean="0"/>
              <a:t> </a:t>
            </a:r>
            <a:r>
              <a:rPr lang="fr-FR" dirty="0" smtClean="0"/>
              <a:t/>
            </a:r>
            <a:br>
              <a:rPr lang="fr-FR" dirty="0" smtClean="0"/>
            </a:br>
            <a:endParaRPr lang="fr-FR" dirty="0"/>
          </a:p>
        </p:txBody>
      </p:sp>
      <p:sp>
        <p:nvSpPr>
          <p:cNvPr id="3" name="Espace réservé du contenu 2"/>
          <p:cNvSpPr>
            <a:spLocks noGrp="1"/>
          </p:cNvSpPr>
          <p:nvPr>
            <p:ph idx="1"/>
          </p:nvPr>
        </p:nvSpPr>
        <p:spPr>
          <a:xfrm>
            <a:off x="457200" y="908720"/>
            <a:ext cx="8229600" cy="5832648"/>
          </a:xfrm>
        </p:spPr>
        <p:txBody>
          <a:bodyPr>
            <a:normAutofit fontScale="62500" lnSpcReduction="20000"/>
          </a:bodyPr>
          <a:lstStyle/>
          <a:p>
            <a:r>
              <a:rPr lang="fr-FR" dirty="0" smtClean="0"/>
              <a:t>Le genre « toujours déjà-là », condition de possibilité du discours </a:t>
            </a:r>
          </a:p>
          <a:p>
            <a:pPr marL="400050" lvl="1" indent="0">
              <a:buNone/>
            </a:pPr>
            <a:r>
              <a:rPr lang="fr-FR" sz="2900" dirty="0" smtClean="0"/>
              <a:t>Apprendre à parler, c’est apprendre à structurer des énoncés (parce que nous parlons par énoncés et non par propositions isolées et, encore moins bien entendu, par mots isolés). Les genres du discours organisent notre parole de la même façon que l’organisent les formes grammaticales (syntaxiques). […] </a:t>
            </a:r>
            <a:r>
              <a:rPr lang="fr-FR" sz="2900" b="1" dirty="0" smtClean="0"/>
              <a:t>si les genres du discours n’existaient pas et si nous n’en avions pas la maîtrise, et qu’il nous faille les créer pour la première fois dans le processus de la parole, qu’il nous faille construire chacun de nos énoncés, l’échange verbal serait impossible </a:t>
            </a:r>
            <a:r>
              <a:rPr lang="fr-FR" sz="2900" dirty="0" smtClean="0"/>
              <a:t>» (1984 [1952-1953] : 285) </a:t>
            </a:r>
          </a:p>
          <a:p>
            <a:r>
              <a:rPr lang="fr-FR" dirty="0" smtClean="0"/>
              <a:t>Ancré dans une sphère d’activité </a:t>
            </a:r>
          </a:p>
          <a:p>
            <a:pPr marL="400050" lvl="1" indent="0">
              <a:buNone/>
            </a:pPr>
            <a:r>
              <a:rPr lang="fr-FR" sz="2900" dirty="0"/>
              <a:t>Tout énoncé pris isolément est, bien entendu, individuel, mais chaque sphère d’utilisation de la langue élabore ses </a:t>
            </a:r>
            <a:r>
              <a:rPr lang="fr-FR" sz="2900" i="1" dirty="0"/>
              <a:t>types relativement stables </a:t>
            </a:r>
            <a:r>
              <a:rPr lang="fr-FR" sz="2900" dirty="0"/>
              <a:t>d’énoncés, et c’est ce que nous appelons les </a:t>
            </a:r>
            <a:r>
              <a:rPr lang="fr-FR" sz="2900" i="1" dirty="0"/>
              <a:t>genres du discours</a:t>
            </a:r>
            <a:r>
              <a:rPr lang="fr-FR" sz="2900" dirty="0"/>
              <a:t> .</a:t>
            </a:r>
          </a:p>
          <a:p>
            <a:pPr marL="400050" lvl="1" indent="0">
              <a:buNone/>
            </a:pPr>
            <a:r>
              <a:rPr lang="fr-FR" sz="2900" dirty="0"/>
              <a:t>	La richesse et la variété des genres du discours sont infinies car la variété virtuelle de l’activité humaine est inépuisable et chaque sphère de cette activité comporte un répertoire des genres du discours qui va se différenciant et s’amplifiant à mesure que se développe et se complexifie la sphère </a:t>
            </a:r>
            <a:r>
              <a:rPr lang="fr-FR" sz="2900" dirty="0" smtClean="0"/>
              <a:t>donnée. (</a:t>
            </a:r>
            <a:r>
              <a:rPr lang="fr-FR" sz="2500" dirty="0" err="1" smtClean="0"/>
              <a:t>ibid</a:t>
            </a:r>
            <a:r>
              <a:rPr lang="fr-FR" sz="2500" dirty="0" smtClean="0"/>
              <a:t> : 265</a:t>
            </a:r>
            <a:r>
              <a:rPr lang="fr-FR" sz="2900" dirty="0"/>
              <a:t>)</a:t>
            </a:r>
          </a:p>
          <a:p>
            <a:pPr marL="0" indent="0">
              <a:buNone/>
            </a:pPr>
            <a:endParaRPr lang="fr-FR" dirty="0" smtClean="0"/>
          </a:p>
          <a:p>
            <a:pPr marL="0" indent="0">
              <a:buNone/>
            </a:pPr>
            <a:r>
              <a:rPr lang="fr-FR" dirty="0" smtClean="0">
                <a:sym typeface="Wingdings" panose="05000000000000000000" pitchFamily="2" charset="2"/>
              </a:rPr>
              <a:t> </a:t>
            </a:r>
            <a:r>
              <a:rPr lang="fr-FR" dirty="0" smtClean="0"/>
              <a:t>« Interface » entre le langagier et le social (Branca 1997) </a:t>
            </a:r>
          </a:p>
          <a:p>
            <a:pPr marL="0" indent="0">
              <a:buNone/>
            </a:pPr>
            <a:r>
              <a:rPr lang="fr-FR" dirty="0" smtClean="0">
                <a:sym typeface="Wingdings" panose="05000000000000000000" pitchFamily="2" charset="2"/>
              </a:rPr>
              <a:t> </a:t>
            </a:r>
            <a:r>
              <a:rPr lang="fr-FR" dirty="0" smtClean="0"/>
              <a:t>Dynamisme et hétérogénéité  des genres (cf. Mellet </a:t>
            </a:r>
            <a:r>
              <a:rPr lang="fr-FR" i="1" dirty="0" smtClean="0"/>
              <a:t>et al., </a:t>
            </a:r>
            <a:r>
              <a:rPr lang="fr-FR" dirty="0" smtClean="0"/>
              <a:t>Mellet et Sitri 2010) : le genre comme interaction dynamique entre nom de genre, visée pragmatique et formes linguistiques </a:t>
            </a:r>
          </a:p>
          <a:p>
            <a:pPr marL="0" indent="0">
              <a:buNone/>
            </a:pPr>
            <a:endParaRPr lang="fr-FR" dirty="0"/>
          </a:p>
        </p:txBody>
      </p:sp>
    </p:spTree>
    <p:extLst>
      <p:ext uri="{BB962C8B-B14F-4D97-AF65-F5344CB8AC3E}">
        <p14:creationId xmlns:p14="http://schemas.microsoft.com/office/powerpoint/2010/main" val="12426361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TotalTime>
  <Words>1317</Words>
  <Application>Microsoft Office PowerPoint</Application>
  <PresentationFormat>Affichage à l'écran (4:3)</PresentationFormat>
  <Paragraphs>420</Paragraphs>
  <Slides>40</Slides>
  <Notes>4</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De l’analyse du discours à l’analyse de discours outillée </vt:lpstr>
      <vt:lpstr>Situation en AD </vt:lpstr>
      <vt:lpstr>Plan </vt:lpstr>
      <vt:lpstr>Rappel : différentes conceptions du discours </vt:lpstr>
      <vt:lpstr>Présentation PowerPoint</vt:lpstr>
      <vt:lpstr>Présentation PowerPoint</vt:lpstr>
      <vt:lpstr>Présentation PowerPoint</vt:lpstr>
      <vt:lpstr>Présentation PowerPoint</vt:lpstr>
      <vt:lpstr> La catégorie du genre comme lieu de détermination du discours    </vt:lpstr>
      <vt:lpstr>Un exemple : le rapport </vt:lpstr>
      <vt:lpstr>Présentation PowerPoint</vt:lpstr>
      <vt:lpstr>Le champ de l’ADO </vt:lpstr>
      <vt:lpstr>AD et informatique </vt:lpstr>
      <vt:lpstr>Présentation PowerPoint</vt:lpstr>
      <vt:lpstr> Pourquoi l’informatique ? </vt:lpstr>
      <vt:lpstr>Présentation PowerPoint</vt:lpstr>
      <vt:lpstr>L’ADO dans le champ des explorations outillées </vt:lpstr>
      <vt:lpstr>Des méthodes partagées</vt:lpstr>
      <vt:lpstr>Des rencontres possibles  </vt:lpstr>
      <vt:lpstr>Principes et methodes de l’ADO </vt:lpstr>
      <vt:lpstr>La constitution du corpus </vt:lpstr>
      <vt:lpstr>Présentation PowerPoint</vt:lpstr>
      <vt:lpstr>Présentation PowerPoint</vt:lpstr>
      <vt:lpstr>Un observable mis au jour par  l’ADO : les routines discursives </vt:lpstr>
      <vt:lpstr>Cadre de la recherche </vt:lpstr>
      <vt:lpstr>Des patrons aux routines </vt:lpstr>
      <vt:lpstr>Présentation PowerPoint</vt:lpstr>
      <vt:lpstr>Présentation PowerPoint</vt:lpstr>
      <vt:lpstr>Présentation PowerPoint</vt:lpstr>
      <vt:lpstr>Présentation PowerPoint</vt:lpstr>
      <vt:lpstr>Présentation PowerPoint</vt:lpstr>
      <vt:lpstr>Présentation PowerPoint</vt:lpstr>
      <vt:lpstr>Quelques propriétés des patrons</vt:lpstr>
      <vt:lpstr>Des patrons aux routines </vt:lpstr>
      <vt:lpstr>Présentation PowerPoint</vt:lpstr>
      <vt:lpstr> </vt:lpstr>
      <vt:lpstr>Présentation PowerPoint</vt:lpstr>
      <vt:lpstr>Propriétés des routines </vt:lpstr>
      <vt:lpstr>Vers une perspective séquentielle (Née et al. 2017) </vt:lpstr>
      <vt:lpstr>Bibliographie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l’analyse du discours à l’analyse de discours outillée</dc:title>
  <dc:creator>Sitri</dc:creator>
  <cp:lastModifiedBy>MARIAROSARIA GIANNINOTO</cp:lastModifiedBy>
  <cp:revision>63</cp:revision>
  <dcterms:created xsi:type="dcterms:W3CDTF">2017-10-06T12:37:49Z</dcterms:created>
  <dcterms:modified xsi:type="dcterms:W3CDTF">2017-10-19T20:09:39Z</dcterms:modified>
</cp:coreProperties>
</file>